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8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322" r:id="rId3"/>
    <p:sldId id="319" r:id="rId4"/>
    <p:sldId id="316" r:id="rId5"/>
    <p:sldId id="317" r:id="rId6"/>
    <p:sldId id="318" r:id="rId7"/>
    <p:sldId id="320" r:id="rId8"/>
    <p:sldId id="321" r:id="rId9"/>
    <p:sldId id="259" r:id="rId10"/>
    <p:sldId id="257" r:id="rId11"/>
    <p:sldId id="260" r:id="rId12"/>
    <p:sldId id="258" r:id="rId13"/>
    <p:sldId id="274" r:id="rId14"/>
    <p:sldId id="262" r:id="rId15"/>
    <p:sldId id="263" r:id="rId16"/>
    <p:sldId id="264" r:id="rId17"/>
    <p:sldId id="275" r:id="rId18"/>
    <p:sldId id="276" r:id="rId19"/>
    <p:sldId id="277" r:id="rId20"/>
    <p:sldId id="278" r:id="rId21"/>
    <p:sldId id="279" r:id="rId22"/>
    <p:sldId id="280" r:id="rId23"/>
    <p:sldId id="281" r:id="rId24"/>
    <p:sldId id="265" r:id="rId25"/>
    <p:sldId id="266" r:id="rId26"/>
    <p:sldId id="268" r:id="rId27"/>
    <p:sldId id="282" r:id="rId28"/>
    <p:sldId id="283" r:id="rId29"/>
    <p:sldId id="284" r:id="rId30"/>
    <p:sldId id="285" r:id="rId31"/>
    <p:sldId id="286" r:id="rId32"/>
    <p:sldId id="287" r:id="rId33"/>
    <p:sldId id="289" r:id="rId34"/>
    <p:sldId id="290" r:id="rId35"/>
    <p:sldId id="293" r:id="rId36"/>
    <p:sldId id="294" r:id="rId37"/>
    <p:sldId id="295" r:id="rId38"/>
    <p:sldId id="299" r:id="rId39"/>
    <p:sldId id="270" r:id="rId40"/>
    <p:sldId id="296" r:id="rId41"/>
    <p:sldId id="297" r:id="rId42"/>
    <p:sldId id="298" r:id="rId43"/>
    <p:sldId id="300" r:id="rId44"/>
    <p:sldId id="301" r:id="rId45"/>
    <p:sldId id="302" r:id="rId46"/>
    <p:sldId id="303" r:id="rId47"/>
    <p:sldId id="304" r:id="rId48"/>
    <p:sldId id="305" r:id="rId49"/>
    <p:sldId id="306" r:id="rId50"/>
    <p:sldId id="307" r:id="rId51"/>
    <p:sldId id="313" r:id="rId52"/>
    <p:sldId id="314" r:id="rId53"/>
    <p:sldId id="308" r:id="rId54"/>
    <p:sldId id="310" r:id="rId55"/>
    <p:sldId id="261" r:id="rId56"/>
    <p:sldId id="312" r:id="rId57"/>
    <p:sldId id="315" r:id="rId58"/>
    <p:sldId id="309"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408" autoAdjust="0"/>
  </p:normalViewPr>
  <p:slideViewPr>
    <p:cSldViewPr snapToGrid="0">
      <p:cViewPr varScale="1">
        <p:scale>
          <a:sx n="96" d="100"/>
          <a:sy n="96" d="100"/>
        </p:scale>
        <p:origin x="10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86837-7A56-4435-B1BB-2E9158914F5B}" type="datetimeFigureOut">
              <a:rPr lang="zh-CN" altLang="en-US" smtClean="0"/>
              <a:t>2018/6/14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8AA1A5-B167-4508-A8D4-E26E61AE3048}" type="slidenum">
              <a:rPr lang="zh-CN" altLang="en-US" smtClean="0"/>
              <a:t>‹#›</a:t>
            </a:fld>
            <a:endParaRPr lang="zh-CN" altLang="en-US"/>
          </a:p>
        </p:txBody>
      </p:sp>
    </p:spTree>
    <p:extLst>
      <p:ext uri="{BB962C8B-B14F-4D97-AF65-F5344CB8AC3E}">
        <p14:creationId xmlns:p14="http://schemas.microsoft.com/office/powerpoint/2010/main" val="133638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zhuanlan.zhihu.com/p/24780433"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发展方向都是一致的</a:t>
            </a:r>
            <a:endParaRPr lang="en-US" altLang="zh-CN" dirty="0"/>
          </a:p>
          <a:p>
            <a:r>
              <a:rPr lang="zh-CN" altLang="en-US" dirty="0"/>
              <a:t>提升计算效率和模型精度</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10</a:t>
            </a:fld>
            <a:endParaRPr lang="zh-CN" altLang="en-US"/>
          </a:p>
        </p:txBody>
      </p:sp>
    </p:spTree>
    <p:extLst>
      <p:ext uri="{BB962C8B-B14F-4D97-AF65-F5344CB8AC3E}">
        <p14:creationId xmlns:p14="http://schemas.microsoft.com/office/powerpoint/2010/main" val="463191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32</a:t>
            </a:fld>
            <a:endParaRPr lang="zh-CN" altLang="en-US"/>
          </a:p>
        </p:txBody>
      </p:sp>
    </p:spTree>
    <p:extLst>
      <p:ext uri="{BB962C8B-B14F-4D97-AF65-F5344CB8AC3E}">
        <p14:creationId xmlns:p14="http://schemas.microsoft.com/office/powerpoint/2010/main" val="3474379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Region </a:t>
            </a:r>
            <a:r>
              <a:rPr lang="en-US" altLang="zh-CN" dirty="0" err="1"/>
              <a:t>prposal</a:t>
            </a:r>
            <a:r>
              <a:rPr lang="zh-CN" altLang="en-US" dirty="0"/>
              <a:t>仍然是独立的，能否将它也融合到</a:t>
            </a:r>
            <a:r>
              <a:rPr lang="en-US" altLang="zh-CN" dirty="0"/>
              <a:t>CNN</a:t>
            </a:r>
            <a:r>
              <a:rPr lang="zh-CN" altLang="en-US" dirty="0"/>
              <a:t>网络里面，构成一个</a:t>
            </a:r>
            <a:r>
              <a:rPr lang="en-US" altLang="zh-CN" dirty="0"/>
              <a:t>end to end</a:t>
            </a:r>
            <a:r>
              <a:rPr lang="zh-CN" altLang="en-US" dirty="0"/>
              <a:t>的网络结构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36</a:t>
            </a:fld>
            <a:endParaRPr lang="zh-CN" altLang="en-US"/>
          </a:p>
        </p:txBody>
      </p:sp>
    </p:spTree>
    <p:extLst>
      <p:ext uri="{BB962C8B-B14F-4D97-AF65-F5344CB8AC3E}">
        <p14:creationId xmlns:p14="http://schemas.microsoft.com/office/powerpoint/2010/main" val="3783819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Fast-RCNN</a:t>
            </a:r>
            <a:r>
              <a:rPr lang="zh-CN" altLang="en-US" sz="1200" b="0" i="0" kern="1200" dirty="0">
                <a:solidFill>
                  <a:schemeClr val="tx1"/>
                </a:solidFill>
                <a:effectLst/>
                <a:latin typeface="+mn-lt"/>
                <a:ea typeface="+mn-ea"/>
                <a:cs typeface="+mn-cs"/>
              </a:rPr>
              <a:t>基本实现端对端（除了</a:t>
            </a:r>
            <a:r>
              <a:rPr lang="en-US" altLang="zh-CN" sz="1200" b="0" i="0" kern="1200" dirty="0">
                <a:solidFill>
                  <a:schemeClr val="tx1"/>
                </a:solidFill>
                <a:effectLst/>
                <a:latin typeface="+mn-lt"/>
                <a:ea typeface="+mn-ea"/>
                <a:cs typeface="+mn-cs"/>
              </a:rPr>
              <a:t>proposal</a:t>
            </a:r>
            <a:r>
              <a:rPr lang="zh-CN" altLang="en-US" sz="1200" b="0" i="0" kern="1200" dirty="0">
                <a:solidFill>
                  <a:schemeClr val="tx1"/>
                </a:solidFill>
                <a:effectLst/>
                <a:latin typeface="+mn-lt"/>
                <a:ea typeface="+mn-ea"/>
                <a:cs typeface="+mn-cs"/>
              </a:rPr>
              <a:t>阶段外），下一步自然就是要把</a:t>
            </a:r>
            <a:r>
              <a:rPr lang="en-US" altLang="zh-CN" sz="1200" b="0" i="0" kern="1200" dirty="0">
                <a:solidFill>
                  <a:schemeClr val="tx1"/>
                </a:solidFill>
                <a:effectLst/>
                <a:latin typeface="+mn-lt"/>
                <a:ea typeface="+mn-ea"/>
                <a:cs typeface="+mn-cs"/>
              </a:rPr>
              <a:t>proposal</a:t>
            </a:r>
            <a:r>
              <a:rPr lang="zh-CN" altLang="en-US" sz="1200" b="0" i="0" kern="1200" dirty="0">
                <a:solidFill>
                  <a:schemeClr val="tx1"/>
                </a:solidFill>
                <a:effectLst/>
                <a:latin typeface="+mn-lt"/>
                <a:ea typeface="+mn-ea"/>
                <a:cs typeface="+mn-cs"/>
              </a:rPr>
              <a:t>阶段也用</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实现（放到</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上）。</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这就出现了</a:t>
            </a:r>
            <a:r>
              <a:rPr lang="en-US" altLang="zh-CN" sz="1200" b="0" i="0" kern="1200" dirty="0">
                <a:solidFill>
                  <a:schemeClr val="tx1"/>
                </a:solidFill>
                <a:effectLst/>
                <a:latin typeface="+mn-lt"/>
                <a:ea typeface="+mn-ea"/>
                <a:cs typeface="+mn-cs"/>
              </a:rPr>
              <a:t>Faster-RCNN</a:t>
            </a:r>
            <a:r>
              <a:rPr lang="zh-CN" altLang="en-US" sz="1200" b="0" i="0" kern="1200" dirty="0">
                <a:solidFill>
                  <a:schemeClr val="tx1"/>
                </a:solidFill>
                <a:effectLst/>
                <a:latin typeface="+mn-lt"/>
                <a:ea typeface="+mn-ea"/>
                <a:cs typeface="+mn-cs"/>
              </a:rPr>
              <a:t>，一个完全</a:t>
            </a:r>
            <a:r>
              <a:rPr lang="en-US" altLang="zh-CN" sz="1200" b="0" i="0" kern="1200" dirty="0">
                <a:solidFill>
                  <a:schemeClr val="tx1"/>
                </a:solidFill>
                <a:effectLst/>
                <a:latin typeface="+mn-lt"/>
                <a:ea typeface="+mn-ea"/>
                <a:cs typeface="+mn-cs"/>
              </a:rPr>
              <a:t>end-to-end</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对象检测模型。</a:t>
            </a:r>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37</a:t>
            </a:fld>
            <a:endParaRPr lang="zh-CN" altLang="en-US"/>
          </a:p>
        </p:txBody>
      </p:sp>
    </p:spTree>
    <p:extLst>
      <p:ext uri="{BB962C8B-B14F-4D97-AF65-F5344CB8AC3E}">
        <p14:creationId xmlns:p14="http://schemas.microsoft.com/office/powerpoint/2010/main" val="1321981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先通过对应关系把</a:t>
            </a:r>
            <a:r>
              <a:rPr lang="en-US" altLang="zh-CN" sz="1200" b="0" i="0" kern="1200" dirty="0">
                <a:solidFill>
                  <a:schemeClr val="tx1"/>
                </a:solidFill>
                <a:effectLst/>
                <a:latin typeface="+mn-lt"/>
                <a:ea typeface="+mn-ea"/>
                <a:cs typeface="+mn-cs"/>
              </a:rPr>
              <a:t>feature map</a:t>
            </a:r>
            <a:r>
              <a:rPr lang="zh-CN" altLang="en-US" sz="1200" b="0" i="0" kern="1200" dirty="0">
                <a:solidFill>
                  <a:schemeClr val="tx1"/>
                </a:solidFill>
                <a:effectLst/>
                <a:latin typeface="+mn-lt"/>
                <a:ea typeface="+mn-ea"/>
                <a:cs typeface="+mn-cs"/>
              </a:rPr>
              <a:t>的点映射回原图（参看：</a:t>
            </a:r>
            <a:r>
              <a:rPr lang="zh-CN" altLang="en-US" sz="1200" b="0" i="0" u="none" strike="noStrike" kern="1200" dirty="0">
                <a:solidFill>
                  <a:schemeClr val="tx1"/>
                </a:solidFill>
                <a:effectLst/>
                <a:latin typeface="+mn-lt"/>
                <a:ea typeface="+mn-ea"/>
                <a:cs typeface="+mn-cs"/>
                <a:hlinkClick r:id="rId3"/>
              </a:rPr>
              <a:t>原始图片中的</a:t>
            </a:r>
            <a:r>
              <a:rPr lang="en-US" altLang="zh-CN" sz="1200" b="0" i="0" u="none" strike="noStrike" kern="1200" dirty="0">
                <a:solidFill>
                  <a:schemeClr val="tx1"/>
                </a:solidFill>
                <a:effectLst/>
                <a:latin typeface="+mn-lt"/>
                <a:ea typeface="+mn-ea"/>
                <a:cs typeface="+mn-cs"/>
                <a:hlinkClick r:id="rId3"/>
              </a:rPr>
              <a:t>ROI</a:t>
            </a:r>
            <a:r>
              <a:rPr lang="zh-CN" altLang="en-US" sz="1200" b="0" i="0" u="none" strike="noStrike" kern="1200" dirty="0">
                <a:solidFill>
                  <a:schemeClr val="tx1"/>
                </a:solidFill>
                <a:effectLst/>
                <a:latin typeface="+mn-lt"/>
                <a:ea typeface="+mn-ea"/>
                <a:cs typeface="+mn-cs"/>
                <a:hlinkClick r:id="rId3"/>
              </a:rPr>
              <a:t>如何映射到到</a:t>
            </a:r>
            <a:r>
              <a:rPr lang="en-US" altLang="zh-CN" sz="1200" b="0" i="0" u="none" strike="noStrike" kern="1200" dirty="0">
                <a:solidFill>
                  <a:schemeClr val="tx1"/>
                </a:solidFill>
                <a:effectLst/>
                <a:latin typeface="+mn-lt"/>
                <a:ea typeface="+mn-ea"/>
                <a:cs typeface="+mn-cs"/>
                <a:hlinkClick r:id="rId3"/>
              </a:rPr>
              <a:t>feature map?</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在每一个对应的原图设计不同的固定尺度窗口（</a:t>
            </a:r>
            <a:r>
              <a:rPr lang="en-US" altLang="zh-CN" sz="1200" b="0" i="0" kern="1200" dirty="0" err="1">
                <a:solidFill>
                  <a:schemeClr val="tx1"/>
                </a:solidFill>
                <a:effectLst/>
                <a:latin typeface="+mn-lt"/>
                <a:ea typeface="+mn-ea"/>
                <a:cs typeface="+mn-cs"/>
              </a:rPr>
              <a:t>bbox</a:t>
            </a:r>
            <a:r>
              <a:rPr lang="zh-CN" altLang="en-US" sz="1200" b="0" i="0" kern="1200" dirty="0">
                <a:solidFill>
                  <a:schemeClr val="tx1"/>
                </a:solidFill>
                <a:effectLst/>
                <a:latin typeface="+mn-lt"/>
                <a:ea typeface="+mn-ea"/>
                <a:cs typeface="+mn-cs"/>
              </a:rPr>
              <a:t>），根据该窗口与</a:t>
            </a:r>
            <a:r>
              <a:rPr lang="en-US" altLang="zh-CN" sz="1200" b="0" i="0" kern="1200" dirty="0">
                <a:solidFill>
                  <a:schemeClr val="tx1"/>
                </a:solidFill>
                <a:effectLst/>
                <a:latin typeface="+mn-lt"/>
                <a:ea typeface="+mn-ea"/>
                <a:cs typeface="+mn-cs"/>
              </a:rPr>
              <a:t>ground truth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给它正负标签，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让它学习里面是否有</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，这样就训练一个网络（</a:t>
            </a:r>
            <a:r>
              <a:rPr lang="en-US" altLang="zh-CN" sz="1200" b="0" i="0" kern="1200" dirty="0">
                <a:solidFill>
                  <a:schemeClr val="tx1"/>
                </a:solidFill>
                <a:effectLst/>
                <a:latin typeface="+mn-lt"/>
                <a:ea typeface="+mn-ea"/>
                <a:cs typeface="+mn-cs"/>
              </a:rPr>
              <a:t>Region Proposal Network</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由于我们只需要找出大致的地方，无论是精确定位位置还是尺寸，后面的工作都可以完成，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作者对</a:t>
            </a:r>
            <a:r>
              <a:rPr lang="en-US" altLang="zh-CN" sz="1200" b="0" i="0" kern="1200" dirty="0" err="1">
                <a:solidFill>
                  <a:schemeClr val="tx1"/>
                </a:solidFill>
                <a:effectLst/>
                <a:latin typeface="+mn-lt"/>
                <a:ea typeface="+mn-ea"/>
                <a:cs typeface="+mn-cs"/>
              </a:rPr>
              <a:t>bbox</a:t>
            </a:r>
            <a:r>
              <a:rPr lang="zh-CN" altLang="en-US" sz="1200" b="0" i="0" kern="1200" dirty="0">
                <a:solidFill>
                  <a:schemeClr val="tx1"/>
                </a:solidFill>
                <a:effectLst/>
                <a:latin typeface="+mn-lt"/>
                <a:ea typeface="+mn-ea"/>
                <a:cs typeface="+mn-cs"/>
              </a:rPr>
              <a:t>做了三个固定：固定尺度变化（三种尺度），固定</a:t>
            </a:r>
            <a:r>
              <a:rPr lang="en-US" altLang="zh-CN" sz="1200" b="0" i="0" kern="1200" dirty="0">
                <a:solidFill>
                  <a:schemeClr val="tx1"/>
                </a:solidFill>
                <a:effectLst/>
                <a:latin typeface="+mn-lt"/>
                <a:ea typeface="+mn-ea"/>
                <a:cs typeface="+mn-cs"/>
              </a:rPr>
              <a:t>scale ratio</a:t>
            </a:r>
            <a:r>
              <a:rPr lang="zh-CN" altLang="en-US" sz="1200" b="0" i="0" kern="1200" dirty="0">
                <a:solidFill>
                  <a:schemeClr val="tx1"/>
                </a:solidFill>
                <a:effectLst/>
                <a:latin typeface="+mn-lt"/>
                <a:ea typeface="+mn-ea"/>
                <a:cs typeface="+mn-cs"/>
              </a:rPr>
              <a:t>变化（三种</a:t>
            </a:r>
            <a:r>
              <a:rPr lang="en-US" altLang="zh-CN" sz="1200" b="0" i="0" kern="1200" dirty="0">
                <a:solidFill>
                  <a:schemeClr val="tx1"/>
                </a:solidFill>
                <a:effectLst/>
                <a:latin typeface="+mn-lt"/>
                <a:ea typeface="+mn-ea"/>
                <a:cs typeface="+mn-cs"/>
              </a:rPr>
              <a:t>ratio</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固定采样方式（只在</a:t>
            </a:r>
            <a:r>
              <a:rPr lang="en-US" altLang="zh-CN" sz="1200" b="0" i="0" kern="1200" dirty="0">
                <a:solidFill>
                  <a:schemeClr val="tx1"/>
                </a:solidFill>
                <a:effectLst/>
                <a:latin typeface="+mn-lt"/>
                <a:ea typeface="+mn-ea"/>
                <a:cs typeface="+mn-cs"/>
              </a:rPr>
              <a:t>feature map</a:t>
            </a:r>
            <a:r>
              <a:rPr lang="zh-CN" altLang="en-US" sz="1200" b="0" i="0" kern="1200" dirty="0">
                <a:solidFill>
                  <a:schemeClr val="tx1"/>
                </a:solidFill>
                <a:effectLst/>
                <a:latin typeface="+mn-lt"/>
                <a:ea typeface="+mn-ea"/>
                <a:cs typeface="+mn-cs"/>
              </a:rPr>
              <a:t>的每个点在原图中的对应</a:t>
            </a:r>
            <a:r>
              <a:rPr lang="en-US" altLang="zh-CN" sz="1200" b="0" i="0" kern="1200" dirty="0">
                <a:solidFill>
                  <a:schemeClr val="tx1"/>
                </a:solidFill>
                <a:effectLst/>
                <a:latin typeface="+mn-lt"/>
                <a:ea typeface="+mn-ea"/>
                <a:cs typeface="+mn-cs"/>
              </a:rPr>
              <a:t>ROI</a:t>
            </a:r>
            <a:r>
              <a:rPr lang="zh-CN" altLang="en-US" sz="1200" b="0" i="0" kern="1200" dirty="0">
                <a:solidFill>
                  <a:schemeClr val="tx1"/>
                </a:solidFill>
                <a:effectLst/>
                <a:latin typeface="+mn-lt"/>
                <a:ea typeface="+mn-ea"/>
                <a:cs typeface="+mn-cs"/>
              </a:rPr>
              <a:t>上采样，反正后面的工作能进行调整）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如此就可以降低任务复杂度。</a:t>
            </a:r>
            <a:endParaRPr lang="en-US" altLang="zh-CN" sz="1200" b="0" i="0" kern="1200" dirty="0">
              <a:solidFill>
                <a:schemeClr val="tx1"/>
              </a:solidFill>
              <a:effectLst/>
              <a:latin typeface="+mn-lt"/>
              <a:ea typeface="+mn-ea"/>
              <a:cs typeface="+mn-cs"/>
            </a:endParaRPr>
          </a:p>
          <a:p>
            <a:r>
              <a:rPr lang="en-US" altLang="zh-CN" dirty="0"/>
              <a:t>Anchor</a:t>
            </a:r>
            <a:r>
              <a:rPr lang="zh-CN" altLang="en-US" dirty="0"/>
              <a:t>和</a:t>
            </a:r>
            <a:r>
              <a:rPr lang="en-US" altLang="zh-CN" dirty="0"/>
              <a:t>proposal</a:t>
            </a:r>
            <a:r>
              <a:rPr lang="zh-CN" altLang="en-US" dirty="0"/>
              <a:t>的区别</a:t>
            </a:r>
            <a:endParaRPr lang="en-US" altLang="zh-CN" dirty="0"/>
          </a:p>
          <a:p>
            <a:r>
              <a:rPr lang="en-US" altLang="zh-CN" dirty="0"/>
              <a:t>Anchor</a:t>
            </a:r>
            <a:r>
              <a:rPr lang="zh-CN" altLang="en-US" dirty="0"/>
              <a:t>是</a:t>
            </a:r>
            <a:r>
              <a:rPr lang="en-US" altLang="zh-CN" dirty="0"/>
              <a:t>proposal</a:t>
            </a:r>
            <a:r>
              <a:rPr lang="zh-CN" altLang="en-US" dirty="0"/>
              <a:t>的预选，会通过模型修正之后成为</a:t>
            </a:r>
            <a:r>
              <a:rPr lang="en-US" altLang="zh-CN" dirty="0"/>
              <a:t>proposal</a:t>
            </a:r>
          </a:p>
          <a:p>
            <a:r>
              <a:rPr lang="zh-CN" altLang="en-US" dirty="0"/>
              <a:t>性能提升，通过</a:t>
            </a:r>
            <a:r>
              <a:rPr lang="en-US" altLang="zh-CN" dirty="0"/>
              <a:t>CNN</a:t>
            </a:r>
            <a:r>
              <a:rPr lang="zh-CN" altLang="en-US" dirty="0"/>
              <a:t>模型就能顺便生成</a:t>
            </a:r>
            <a:r>
              <a:rPr lang="en-US" altLang="zh-CN" dirty="0"/>
              <a:t>anchor</a:t>
            </a:r>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39</a:t>
            </a:fld>
            <a:endParaRPr lang="zh-CN" altLang="en-US"/>
          </a:p>
        </p:txBody>
      </p:sp>
    </p:spTree>
    <p:extLst>
      <p:ext uri="{BB962C8B-B14F-4D97-AF65-F5344CB8AC3E}">
        <p14:creationId xmlns:p14="http://schemas.microsoft.com/office/powerpoint/2010/main" val="2861946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正负样本划分</a:t>
            </a:r>
            <a:endParaRPr lang="en-US" altLang="zh-CN" dirty="0"/>
          </a:p>
          <a:p>
            <a:r>
              <a:rPr lang="zh-CN" altLang="en-US" sz="1200" b="0" i="0" kern="1200" dirty="0">
                <a:solidFill>
                  <a:schemeClr val="tx1"/>
                </a:solidFill>
                <a:effectLst/>
                <a:latin typeface="+mn-lt"/>
                <a:ea typeface="+mn-ea"/>
                <a:cs typeface="+mn-cs"/>
              </a:rPr>
              <a:t>对每个标定的</a:t>
            </a:r>
            <a:r>
              <a:rPr lang="en-US" altLang="zh-CN" sz="1200" b="0" i="0" kern="1200" dirty="0">
                <a:solidFill>
                  <a:schemeClr val="tx1"/>
                </a:solidFill>
                <a:effectLst/>
                <a:latin typeface="+mn-lt"/>
                <a:ea typeface="+mn-ea"/>
                <a:cs typeface="+mn-cs"/>
              </a:rPr>
              <a:t>ground true box</a:t>
            </a:r>
            <a:r>
              <a:rPr lang="zh-CN" altLang="en-US" sz="1200" b="0" i="0" kern="1200" dirty="0">
                <a:solidFill>
                  <a:schemeClr val="tx1"/>
                </a:solidFill>
                <a:effectLst/>
                <a:latin typeface="+mn-lt"/>
                <a:ea typeface="+mn-ea"/>
                <a:cs typeface="+mn-cs"/>
              </a:rPr>
              <a:t>区域，与其重叠比例最大的</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记为 正样本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保证每个</a:t>
            </a:r>
            <a:r>
              <a:rPr lang="en-US" altLang="zh-CN" sz="1200" b="0" i="0" kern="1200" dirty="0">
                <a:solidFill>
                  <a:schemeClr val="tx1"/>
                </a:solidFill>
                <a:effectLst/>
                <a:latin typeface="+mn-lt"/>
                <a:ea typeface="+mn-ea"/>
                <a:cs typeface="+mn-cs"/>
              </a:rPr>
              <a:t>ground true </a:t>
            </a:r>
            <a:r>
              <a:rPr lang="zh-CN" altLang="en-US" sz="1200" b="0" i="0" kern="1200" dirty="0">
                <a:solidFill>
                  <a:schemeClr val="tx1"/>
                </a:solidFill>
                <a:effectLst/>
                <a:latin typeface="+mn-lt"/>
                <a:ea typeface="+mn-ea"/>
                <a:cs typeface="+mn-cs"/>
              </a:rPr>
              <a:t>至少对应一个正样本</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大于</a:t>
            </a:r>
            <a:r>
              <a:rPr lang="en-US" altLang="zh-CN" sz="1200" b="0" i="0" kern="1200" dirty="0">
                <a:solidFill>
                  <a:schemeClr val="tx1"/>
                </a:solidFill>
                <a:effectLst/>
                <a:latin typeface="+mn-lt"/>
                <a:ea typeface="+mn-ea"/>
                <a:cs typeface="+mn-cs"/>
              </a:rPr>
              <a:t>0.7</a:t>
            </a:r>
            <a:r>
              <a:rPr lang="zh-CN" altLang="en-US" sz="1200" b="0" i="0" kern="1200" dirty="0">
                <a:solidFill>
                  <a:schemeClr val="tx1"/>
                </a:solidFill>
                <a:effectLst/>
                <a:latin typeface="+mn-lt"/>
                <a:ea typeface="+mn-ea"/>
                <a:cs typeface="+mn-cs"/>
              </a:rPr>
              <a:t>，记为正样本，小于</a:t>
            </a:r>
            <a:r>
              <a:rPr lang="en-US" altLang="zh-CN" sz="1200" b="0" i="0" kern="1200" dirty="0">
                <a:solidFill>
                  <a:schemeClr val="tx1"/>
                </a:solidFill>
                <a:effectLst/>
                <a:latin typeface="+mn-lt"/>
                <a:ea typeface="+mn-ea"/>
                <a:cs typeface="+mn-cs"/>
              </a:rPr>
              <a:t>0.3</a:t>
            </a:r>
            <a:r>
              <a:rPr lang="zh-CN" altLang="en-US" sz="1200" b="0" i="0" kern="1200" dirty="0">
                <a:solidFill>
                  <a:schemeClr val="tx1"/>
                </a:solidFill>
                <a:effectLst/>
                <a:latin typeface="+mn-lt"/>
                <a:ea typeface="+mn-ea"/>
                <a:cs typeface="+mn-cs"/>
              </a:rPr>
              <a:t>，记为负样本</a:t>
            </a:r>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40</a:t>
            </a:fld>
            <a:endParaRPr lang="zh-CN" altLang="en-US"/>
          </a:p>
        </p:txBody>
      </p:sp>
    </p:spTree>
    <p:extLst>
      <p:ext uri="{BB962C8B-B14F-4D97-AF65-F5344CB8AC3E}">
        <p14:creationId xmlns:p14="http://schemas.microsoft.com/office/powerpoint/2010/main" val="1202939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改造的</a:t>
            </a:r>
            <a:r>
              <a:rPr lang="en-US" altLang="zh-CN" dirty="0" err="1"/>
              <a:t>googleNet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44</a:t>
            </a:fld>
            <a:endParaRPr lang="zh-CN" altLang="en-US"/>
          </a:p>
        </p:txBody>
      </p:sp>
    </p:spTree>
    <p:extLst>
      <p:ext uri="{BB962C8B-B14F-4D97-AF65-F5344CB8AC3E}">
        <p14:creationId xmlns:p14="http://schemas.microsoft.com/office/powerpoint/2010/main" val="3523178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7x7x2=98</a:t>
            </a:r>
            <a:r>
              <a:rPr lang="zh-CN" altLang="en-US" dirty="0"/>
              <a:t>个</a:t>
            </a:r>
            <a:r>
              <a:rPr lang="en-US" altLang="zh-CN" dirty="0"/>
              <a:t>anchor</a:t>
            </a:r>
          </a:p>
          <a:p>
            <a:r>
              <a:rPr lang="zh-CN" altLang="en-US" dirty="0"/>
              <a:t>并且是同时进行处理的</a:t>
            </a:r>
            <a:endParaRPr lang="en-US" altLang="zh-CN" dirty="0"/>
          </a:p>
          <a:p>
            <a:r>
              <a:rPr lang="zh-CN" altLang="en-US" dirty="0"/>
              <a:t>，所以速度非常快</a:t>
            </a:r>
          </a:p>
        </p:txBody>
      </p:sp>
      <p:sp>
        <p:nvSpPr>
          <p:cNvPr id="4" name="灯片编号占位符 3"/>
          <p:cNvSpPr>
            <a:spLocks noGrp="1"/>
          </p:cNvSpPr>
          <p:nvPr>
            <p:ph type="sldNum" sz="quarter" idx="10"/>
          </p:nvPr>
        </p:nvSpPr>
        <p:spPr/>
        <p:txBody>
          <a:bodyPr/>
          <a:lstStyle/>
          <a:p>
            <a:fld id="{B88AA1A5-B167-4508-A8D4-E26E61AE3048}" type="slidenum">
              <a:rPr lang="zh-CN" altLang="en-US" smtClean="0"/>
              <a:t>45</a:t>
            </a:fld>
            <a:endParaRPr lang="zh-CN" altLang="en-US"/>
          </a:p>
        </p:txBody>
      </p:sp>
    </p:spTree>
    <p:extLst>
      <p:ext uri="{BB962C8B-B14F-4D97-AF65-F5344CB8AC3E}">
        <p14:creationId xmlns:p14="http://schemas.microsoft.com/office/powerpoint/2010/main" val="3091632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YOLO</a:t>
            </a:r>
            <a:r>
              <a:rPr lang="zh-CN" altLang="en-US" sz="1200" b="0" i="0" u="none" strike="noStrike" kern="1200" dirty="0">
                <a:solidFill>
                  <a:schemeClr val="tx1"/>
                </a:solidFill>
                <a:effectLst/>
                <a:latin typeface="+mn-lt"/>
                <a:ea typeface="+mn-ea"/>
                <a:cs typeface="+mn-cs"/>
              </a:rPr>
              <a:t>将目标检测任务转换成一个回归问题，大大加快了检测的速度，使得</a:t>
            </a:r>
            <a:r>
              <a:rPr lang="en-US" altLang="zh-CN" sz="1200" b="0" i="0" u="none" strike="noStrike" kern="1200" dirty="0">
                <a:solidFill>
                  <a:schemeClr val="tx1"/>
                </a:solidFill>
                <a:effectLst/>
                <a:latin typeface="+mn-lt"/>
                <a:ea typeface="+mn-ea"/>
                <a:cs typeface="+mn-cs"/>
              </a:rPr>
              <a:t>YOLO</a:t>
            </a:r>
            <a:r>
              <a:rPr lang="zh-CN" altLang="en-US" sz="1200" b="0" i="0" u="none" strike="noStrike" kern="1200" dirty="0">
                <a:solidFill>
                  <a:schemeClr val="tx1"/>
                </a:solidFill>
                <a:effectLst/>
                <a:latin typeface="+mn-lt"/>
                <a:ea typeface="+mn-ea"/>
                <a:cs typeface="+mn-cs"/>
              </a:rPr>
              <a:t>可以每秒处理</a:t>
            </a:r>
            <a:r>
              <a:rPr lang="en-US" altLang="zh-CN" sz="1200" b="0" i="0" u="none" strike="noStrike" kern="1200" dirty="0">
                <a:solidFill>
                  <a:schemeClr val="tx1"/>
                </a:solidFill>
                <a:effectLst/>
                <a:latin typeface="+mn-lt"/>
                <a:ea typeface="+mn-ea"/>
                <a:cs typeface="+mn-cs"/>
              </a:rPr>
              <a:t>45</a:t>
            </a:r>
            <a:r>
              <a:rPr lang="zh-CN" altLang="en-US" sz="1200" b="0" i="0" u="none" strike="noStrike" kern="1200" dirty="0">
                <a:solidFill>
                  <a:schemeClr val="tx1"/>
                </a:solidFill>
                <a:effectLst/>
                <a:latin typeface="+mn-lt"/>
                <a:ea typeface="+mn-ea"/>
                <a:cs typeface="+mn-cs"/>
              </a:rPr>
              <a:t>张图像。</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而且由于每个网络预测目标窗口时使用的是全图信息，使得</a:t>
            </a:r>
            <a:r>
              <a:rPr lang="en-US" altLang="zh-CN" sz="1200" b="0" i="0" u="none" strike="noStrike" kern="1200" dirty="0">
                <a:solidFill>
                  <a:schemeClr val="tx1"/>
                </a:solidFill>
                <a:effectLst/>
                <a:latin typeface="+mn-lt"/>
                <a:ea typeface="+mn-ea"/>
                <a:cs typeface="+mn-cs"/>
              </a:rPr>
              <a:t>false positive</a:t>
            </a:r>
            <a:r>
              <a:rPr lang="zh-CN" altLang="en-US" sz="1200" b="0" i="0" u="none" strike="noStrike" kern="1200" dirty="0">
                <a:solidFill>
                  <a:schemeClr val="tx1"/>
                </a:solidFill>
                <a:effectLst/>
                <a:latin typeface="+mn-lt"/>
                <a:ea typeface="+mn-ea"/>
                <a:cs typeface="+mn-cs"/>
              </a:rPr>
              <a:t>比例大幅降低（充分的上下文信息）。</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但是</a:t>
            </a:r>
            <a:r>
              <a:rPr lang="en-US" altLang="zh-CN" sz="1200" b="0" i="0" u="none" strike="noStrike" kern="1200" dirty="0">
                <a:solidFill>
                  <a:schemeClr val="tx1"/>
                </a:solidFill>
                <a:effectLst/>
                <a:latin typeface="+mn-lt"/>
                <a:ea typeface="+mn-ea"/>
                <a:cs typeface="+mn-cs"/>
              </a:rPr>
              <a:t>YOLO</a:t>
            </a:r>
            <a:r>
              <a:rPr lang="zh-CN" altLang="en-US" sz="1200" b="0" i="0" u="none" strike="noStrike" kern="1200" dirty="0">
                <a:solidFill>
                  <a:schemeClr val="tx1"/>
                </a:solidFill>
                <a:effectLst/>
                <a:latin typeface="+mn-lt"/>
                <a:ea typeface="+mn-ea"/>
                <a:cs typeface="+mn-cs"/>
              </a:rPr>
              <a:t>也存在问题：没有了</a:t>
            </a:r>
            <a:r>
              <a:rPr lang="en-US" altLang="zh-CN" sz="1200" b="0" i="0" u="none" strike="noStrike" kern="1200" dirty="0">
                <a:solidFill>
                  <a:schemeClr val="tx1"/>
                </a:solidFill>
                <a:effectLst/>
                <a:latin typeface="+mn-lt"/>
                <a:ea typeface="+mn-ea"/>
                <a:cs typeface="+mn-cs"/>
              </a:rPr>
              <a:t>region proposal</a:t>
            </a:r>
            <a:r>
              <a:rPr lang="zh-CN" altLang="en-US" sz="1200" b="0" i="0" u="none" strike="noStrike" kern="1200" dirty="0">
                <a:solidFill>
                  <a:schemeClr val="tx1"/>
                </a:solidFill>
                <a:effectLst/>
                <a:latin typeface="+mn-lt"/>
                <a:ea typeface="+mn-ea"/>
                <a:cs typeface="+mn-cs"/>
              </a:rPr>
              <a:t>机制，只使用</a:t>
            </a:r>
            <a:r>
              <a:rPr lang="en-US" altLang="zh-CN" sz="1200" b="0" i="0" u="none" strike="noStrike" kern="1200" dirty="0">
                <a:solidFill>
                  <a:schemeClr val="tx1"/>
                </a:solidFill>
                <a:effectLst/>
                <a:latin typeface="+mn-lt"/>
                <a:ea typeface="+mn-ea"/>
                <a:cs typeface="+mn-cs"/>
              </a:rPr>
              <a:t>7*7</a:t>
            </a:r>
            <a:r>
              <a:rPr lang="zh-CN" altLang="en-US" sz="1200" b="0" i="0" u="none" strike="noStrike" kern="1200" dirty="0">
                <a:solidFill>
                  <a:schemeClr val="tx1"/>
                </a:solidFill>
                <a:effectLst/>
                <a:latin typeface="+mn-lt"/>
                <a:ea typeface="+mn-ea"/>
                <a:cs typeface="+mn-cs"/>
              </a:rPr>
              <a:t>的网格回归会使得目标不能非常精准的定位，这也导致了</a:t>
            </a:r>
            <a:r>
              <a:rPr lang="en-US" altLang="zh-CN" sz="1200" b="0" i="0" u="none" strike="noStrike" kern="1200" dirty="0">
                <a:solidFill>
                  <a:schemeClr val="tx1"/>
                </a:solidFill>
                <a:effectLst/>
                <a:latin typeface="+mn-lt"/>
                <a:ea typeface="+mn-ea"/>
                <a:cs typeface="+mn-cs"/>
              </a:rPr>
              <a:t>YOLO</a:t>
            </a:r>
            <a:r>
              <a:rPr lang="zh-CN" altLang="en-US" sz="1200" b="0" i="0" u="none" strike="noStrike" kern="1200" dirty="0">
                <a:solidFill>
                  <a:schemeClr val="tx1"/>
                </a:solidFill>
                <a:effectLst/>
                <a:latin typeface="+mn-lt"/>
                <a:ea typeface="+mn-ea"/>
                <a:cs typeface="+mn-cs"/>
              </a:rPr>
              <a:t>的检测精度并不是很高。</a:t>
            </a:r>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48</a:t>
            </a:fld>
            <a:endParaRPr lang="zh-CN" altLang="en-US"/>
          </a:p>
        </p:txBody>
      </p:sp>
    </p:spTree>
    <p:extLst>
      <p:ext uri="{BB962C8B-B14F-4D97-AF65-F5344CB8AC3E}">
        <p14:creationId xmlns:p14="http://schemas.microsoft.com/office/powerpoint/2010/main" val="4244339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YOLO </a:t>
            </a:r>
            <a:r>
              <a:rPr lang="zh-CN" altLang="en-US" sz="1200" b="0" i="0" kern="1200" dirty="0">
                <a:solidFill>
                  <a:schemeClr val="tx1"/>
                </a:solidFill>
                <a:effectLst/>
                <a:latin typeface="+mn-lt"/>
                <a:ea typeface="+mn-ea"/>
                <a:cs typeface="+mn-cs"/>
              </a:rPr>
              <a:t>有一些缺陷：每个网格只预测一个物体，容易造成漏检</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对于物体的尺度相对比较敏感，对于尺度变化较大的物体泛化能力较差。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 </a:t>
            </a:r>
            <a:r>
              <a:rPr lang="en-US" altLang="zh-CN" sz="1200" b="0" i="0" kern="1200" dirty="0">
                <a:solidFill>
                  <a:schemeClr val="tx1"/>
                </a:solidFill>
                <a:effectLst/>
                <a:latin typeface="+mn-lt"/>
                <a:ea typeface="+mn-ea"/>
                <a:cs typeface="+mn-cs"/>
              </a:rPr>
              <a:t>YOLO </a:t>
            </a:r>
            <a:r>
              <a:rPr lang="zh-CN" altLang="en-US" sz="1200" b="0" i="0" kern="1200" dirty="0">
                <a:solidFill>
                  <a:schemeClr val="tx1"/>
                </a:solidFill>
                <a:effectLst/>
                <a:latin typeface="+mn-lt"/>
                <a:ea typeface="+mn-ea"/>
                <a:cs typeface="+mn-cs"/>
              </a:rPr>
              <a:t>中的这些不足，该论文提出的方法 </a:t>
            </a:r>
            <a:r>
              <a:rPr lang="en-US" altLang="zh-CN" sz="1200" b="0" i="0" kern="1200" dirty="0">
                <a:solidFill>
                  <a:schemeClr val="tx1"/>
                </a:solidFill>
                <a:effectLst/>
                <a:latin typeface="+mn-lt"/>
                <a:ea typeface="+mn-ea"/>
                <a:cs typeface="+mn-cs"/>
              </a:rPr>
              <a:t>SSD </a:t>
            </a:r>
            <a:r>
              <a:rPr lang="zh-CN" altLang="en-US" sz="1200" b="0" i="0" kern="1200" dirty="0">
                <a:solidFill>
                  <a:schemeClr val="tx1"/>
                </a:solidFill>
                <a:effectLst/>
                <a:latin typeface="+mn-lt"/>
                <a:ea typeface="+mn-ea"/>
                <a:cs typeface="+mn-cs"/>
              </a:rPr>
              <a:t>在这两方面都有所改进，同时兼顾了 </a:t>
            </a:r>
            <a:r>
              <a:rPr lang="en-US" altLang="zh-CN" sz="1200" b="0" i="0" kern="1200" dirty="0" err="1">
                <a:solidFill>
                  <a:schemeClr val="tx1"/>
                </a:solidFill>
                <a:effectLst/>
                <a:latin typeface="+mn-lt"/>
                <a:ea typeface="+mn-ea"/>
                <a:cs typeface="+mn-cs"/>
              </a:rPr>
              <a:t>mAP</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和实时性的要求。</a:t>
            </a:r>
            <a:endParaRPr lang="en-US" altLang="zh-CN" sz="1200" b="0" i="0" kern="1200" dirty="0">
              <a:solidFill>
                <a:schemeClr val="tx1"/>
              </a:solidFill>
              <a:effectLst/>
              <a:latin typeface="+mn-lt"/>
              <a:ea typeface="+mn-ea"/>
              <a:cs typeface="+mn-cs"/>
            </a:endParaRPr>
          </a:p>
          <a:p>
            <a:r>
              <a:rPr lang="zh-CN" altLang="en-US" dirty="0"/>
              <a:t>高层的感受野大，富有语义信息</a:t>
            </a:r>
            <a:endParaRPr lang="en-US" altLang="zh-CN" dirty="0"/>
          </a:p>
          <a:p>
            <a:r>
              <a:rPr lang="zh-CN" altLang="en-US" dirty="0"/>
              <a:t>底层特征分辨率高，富有纹理信息，对目标检测有很大帮助</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50</a:t>
            </a:fld>
            <a:endParaRPr lang="zh-CN" altLang="en-US"/>
          </a:p>
        </p:txBody>
      </p:sp>
    </p:spTree>
    <p:extLst>
      <p:ext uri="{BB962C8B-B14F-4D97-AF65-F5344CB8AC3E}">
        <p14:creationId xmlns:p14="http://schemas.microsoft.com/office/powerpoint/2010/main" val="537810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predicted box (l)</a:t>
            </a:r>
          </a:p>
          <a:p>
            <a:r>
              <a:rPr lang="en-US" altLang="zh-CN" sz="1200" b="0" i="0" u="none" strike="noStrike" kern="1200" baseline="0" dirty="0">
                <a:solidFill>
                  <a:schemeClr val="tx1"/>
                </a:solidFill>
                <a:latin typeface="+mn-lt"/>
                <a:ea typeface="+mn-ea"/>
                <a:cs typeface="+mn-cs"/>
              </a:rPr>
              <a:t>Ground truth box (g)</a:t>
            </a:r>
          </a:p>
          <a:p>
            <a:r>
              <a:rPr lang="en-US" altLang="zh-CN" sz="1200" b="0" i="0" u="none" strike="noStrike" kern="1200" baseline="0" dirty="0">
                <a:solidFill>
                  <a:schemeClr val="tx1"/>
                </a:solidFill>
                <a:latin typeface="+mn-lt"/>
                <a:ea typeface="+mn-ea"/>
                <a:cs typeface="+mn-cs"/>
              </a:rPr>
              <a:t>center (cx; cy)</a:t>
            </a:r>
          </a:p>
          <a:p>
            <a:r>
              <a:rPr lang="en-US" altLang="zh-CN" sz="1200" b="0" i="0" u="none" strike="noStrike" kern="1200" baseline="0" dirty="0">
                <a:solidFill>
                  <a:schemeClr val="tx1"/>
                </a:solidFill>
                <a:latin typeface="+mn-lt"/>
                <a:ea typeface="+mn-ea"/>
                <a:cs typeface="+mn-cs"/>
              </a:rPr>
              <a:t>default bounding box (d)</a:t>
            </a:r>
          </a:p>
          <a:p>
            <a:r>
              <a:rPr lang="en-US" altLang="zh-CN" sz="1200" b="0" i="0" u="none" strike="noStrike" kern="1200" baseline="0" dirty="0">
                <a:solidFill>
                  <a:schemeClr val="tx1"/>
                </a:solidFill>
                <a:latin typeface="+mn-lt"/>
                <a:ea typeface="+mn-ea"/>
                <a:cs typeface="+mn-cs"/>
              </a:rPr>
              <a:t>width (w) and height (h)</a:t>
            </a:r>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52</a:t>
            </a:fld>
            <a:endParaRPr lang="zh-CN" altLang="en-US"/>
          </a:p>
        </p:txBody>
      </p:sp>
    </p:spTree>
    <p:extLst>
      <p:ext uri="{BB962C8B-B14F-4D97-AF65-F5344CB8AC3E}">
        <p14:creationId xmlns:p14="http://schemas.microsoft.com/office/powerpoint/2010/main" val="3635082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IOU=</a:t>
            </a:r>
            <a:r>
              <a:rPr lang="en-US" altLang="zh-CN" sz="1200" b="1" i="0" kern="1200" dirty="0">
                <a:solidFill>
                  <a:schemeClr val="tx1"/>
                </a:solidFill>
                <a:effectLst/>
                <a:latin typeface="+mn-lt"/>
                <a:ea typeface="+mn-ea"/>
                <a:cs typeface="+mn-cs"/>
              </a:rPr>
              <a:t>intersection-over-union</a:t>
            </a:r>
          </a:p>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12</a:t>
            </a:fld>
            <a:endParaRPr lang="zh-CN" altLang="en-US"/>
          </a:p>
        </p:txBody>
      </p:sp>
    </p:spTree>
    <p:extLst>
      <p:ext uri="{BB962C8B-B14F-4D97-AF65-F5344CB8AC3E}">
        <p14:creationId xmlns:p14="http://schemas.microsoft.com/office/powerpoint/2010/main" val="25929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不同于</a:t>
            </a:r>
            <a:r>
              <a:rPr lang="en-US" altLang="zh-CN" sz="1200" b="0" i="0" kern="1200" dirty="0">
                <a:solidFill>
                  <a:schemeClr val="tx1"/>
                </a:solidFill>
                <a:effectLst/>
                <a:latin typeface="+mn-lt"/>
                <a:ea typeface="+mn-ea"/>
                <a:cs typeface="+mn-cs"/>
              </a:rPr>
              <a:t>Faster R-CNN</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是在多个</a:t>
            </a:r>
            <a:r>
              <a:rPr lang="en-US" altLang="zh-CN" sz="1200" b="0" i="0" kern="1200" dirty="0">
                <a:solidFill>
                  <a:schemeClr val="tx1"/>
                </a:solidFill>
                <a:effectLst/>
                <a:latin typeface="+mn-lt"/>
                <a:ea typeface="+mn-ea"/>
                <a:cs typeface="+mn-cs"/>
              </a:rPr>
              <a:t>feature map</a:t>
            </a:r>
            <a:r>
              <a:rPr lang="zh-CN" altLang="en-US" sz="1200" b="0" i="0" kern="1200" dirty="0">
                <a:solidFill>
                  <a:schemeClr val="tx1"/>
                </a:solidFill>
                <a:effectLst/>
                <a:latin typeface="+mn-lt"/>
                <a:ea typeface="+mn-ea"/>
                <a:cs typeface="+mn-cs"/>
              </a:rPr>
              <a:t>上，这样可以利用多层的特征并且自然的达到多尺度（不同层的</a:t>
            </a:r>
            <a:r>
              <a:rPr lang="en-US" altLang="zh-CN" sz="1200" b="0" i="0" kern="1200" dirty="0">
                <a:solidFill>
                  <a:schemeClr val="tx1"/>
                </a:solidFill>
                <a:effectLst/>
                <a:latin typeface="+mn-lt"/>
                <a:ea typeface="+mn-ea"/>
                <a:cs typeface="+mn-cs"/>
              </a:rPr>
              <a:t>feature map 3*3</a:t>
            </a:r>
            <a:r>
              <a:rPr lang="zh-CN" altLang="en-US" sz="1200" b="0" i="0" kern="1200" dirty="0">
                <a:solidFill>
                  <a:schemeClr val="tx1"/>
                </a:solidFill>
                <a:effectLst/>
                <a:latin typeface="+mn-lt"/>
                <a:ea typeface="+mn-ea"/>
                <a:cs typeface="+mn-cs"/>
              </a:rPr>
              <a:t>滑窗感受野不同）。</a:t>
            </a:r>
          </a:p>
          <a:p>
            <a:r>
              <a:rPr lang="zh-CN" altLang="en-US" sz="1200" b="0" i="0" u="none" strike="noStrike" kern="1200" dirty="0">
                <a:solidFill>
                  <a:schemeClr val="tx1"/>
                </a:solidFill>
                <a:effectLst/>
                <a:latin typeface="+mn-lt"/>
                <a:ea typeface="+mn-ea"/>
                <a:cs typeface="+mn-cs"/>
              </a:rPr>
              <a:t>小结：</a:t>
            </a:r>
            <a:r>
              <a:rPr lang="en-US" altLang="zh-CN" sz="1200" b="0" i="0" u="none" strike="noStrike" kern="1200" dirty="0">
                <a:solidFill>
                  <a:schemeClr val="tx1"/>
                </a:solidFill>
                <a:effectLst/>
                <a:latin typeface="+mn-lt"/>
                <a:ea typeface="+mn-ea"/>
                <a:cs typeface="+mn-cs"/>
              </a:rPr>
              <a:t>SSD</a:t>
            </a:r>
            <a:r>
              <a:rPr lang="zh-CN" altLang="en-US" sz="1200" b="0" i="0" u="none" strike="noStrike" kern="1200" dirty="0">
                <a:solidFill>
                  <a:schemeClr val="tx1"/>
                </a:solidFill>
                <a:effectLst/>
                <a:latin typeface="+mn-lt"/>
                <a:ea typeface="+mn-ea"/>
                <a:cs typeface="+mn-cs"/>
              </a:rPr>
              <a:t>结合了</a:t>
            </a:r>
            <a:r>
              <a:rPr lang="en-US" altLang="zh-CN" sz="1200" b="0" i="0" u="none" strike="noStrike" kern="1200" dirty="0">
                <a:solidFill>
                  <a:schemeClr val="tx1"/>
                </a:solidFill>
                <a:effectLst/>
                <a:latin typeface="+mn-lt"/>
                <a:ea typeface="+mn-ea"/>
                <a:cs typeface="+mn-cs"/>
              </a:rPr>
              <a:t>YOLO</a:t>
            </a:r>
            <a:r>
              <a:rPr lang="zh-CN" altLang="en-US" sz="1200" b="0" i="0" u="none" strike="noStrike" kern="1200" dirty="0">
                <a:solidFill>
                  <a:schemeClr val="tx1"/>
                </a:solidFill>
                <a:effectLst/>
                <a:latin typeface="+mn-lt"/>
                <a:ea typeface="+mn-ea"/>
                <a:cs typeface="+mn-cs"/>
              </a:rPr>
              <a:t>中的回归思想和</a:t>
            </a:r>
            <a:r>
              <a:rPr lang="en-US" altLang="zh-CN" sz="1200" b="0" i="0" u="none" strike="noStrike" kern="1200" dirty="0">
                <a:solidFill>
                  <a:schemeClr val="tx1"/>
                </a:solidFill>
                <a:effectLst/>
                <a:latin typeface="+mn-lt"/>
                <a:ea typeface="+mn-ea"/>
                <a:cs typeface="+mn-cs"/>
              </a:rPr>
              <a:t>Faster R-CNN</a:t>
            </a:r>
            <a:r>
              <a:rPr lang="zh-CN" altLang="en-US" sz="1200" b="0" i="0" u="none" strike="noStrike" kern="1200" dirty="0">
                <a:solidFill>
                  <a:schemeClr val="tx1"/>
                </a:solidFill>
                <a:effectLst/>
                <a:latin typeface="+mn-lt"/>
                <a:ea typeface="+mn-ea"/>
                <a:cs typeface="+mn-cs"/>
              </a:rPr>
              <a:t>中的</a:t>
            </a:r>
            <a:r>
              <a:rPr lang="en-US" altLang="zh-CN" sz="1200" b="0" i="0" u="none" strike="noStrike" kern="1200" dirty="0">
                <a:solidFill>
                  <a:schemeClr val="tx1"/>
                </a:solidFill>
                <a:effectLst/>
                <a:latin typeface="+mn-lt"/>
                <a:ea typeface="+mn-ea"/>
                <a:cs typeface="+mn-cs"/>
              </a:rPr>
              <a:t>anchor</a:t>
            </a:r>
            <a:r>
              <a:rPr lang="zh-CN" altLang="en-US" sz="1200" b="0" i="0" u="none" strike="noStrike" kern="1200" dirty="0">
                <a:solidFill>
                  <a:schemeClr val="tx1"/>
                </a:solidFill>
                <a:effectLst/>
                <a:latin typeface="+mn-lt"/>
                <a:ea typeface="+mn-ea"/>
                <a:cs typeface="+mn-cs"/>
              </a:rPr>
              <a:t>机制，使用全图各个位置的多尺度区域特征进行回归，既保持了</a:t>
            </a:r>
            <a:r>
              <a:rPr lang="en-US" altLang="zh-CN" sz="1200" b="0" i="0" u="none" strike="noStrike" kern="1200" dirty="0">
                <a:solidFill>
                  <a:schemeClr val="tx1"/>
                </a:solidFill>
                <a:effectLst/>
                <a:latin typeface="+mn-lt"/>
                <a:ea typeface="+mn-ea"/>
                <a:cs typeface="+mn-cs"/>
              </a:rPr>
              <a:t>YOLO</a:t>
            </a:r>
            <a:r>
              <a:rPr lang="zh-CN" altLang="en-US" sz="1200" b="0" i="0" u="none" strike="noStrike" kern="1200" dirty="0">
                <a:solidFill>
                  <a:schemeClr val="tx1"/>
                </a:solidFill>
                <a:effectLst/>
                <a:latin typeface="+mn-lt"/>
                <a:ea typeface="+mn-ea"/>
                <a:cs typeface="+mn-cs"/>
              </a:rPr>
              <a:t>速度快的特性，</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也保证了窗口预测的跟</a:t>
            </a:r>
            <a:r>
              <a:rPr lang="en-US" altLang="zh-CN" sz="1200" b="0" i="0" u="none" strike="noStrike" kern="1200" dirty="0">
                <a:solidFill>
                  <a:schemeClr val="tx1"/>
                </a:solidFill>
                <a:effectLst/>
                <a:latin typeface="+mn-lt"/>
                <a:ea typeface="+mn-ea"/>
                <a:cs typeface="+mn-cs"/>
              </a:rPr>
              <a:t>Faster R-CNN</a:t>
            </a:r>
            <a:r>
              <a:rPr lang="zh-CN" altLang="en-US" sz="1200" b="0" i="0" u="none" strike="noStrike" kern="1200" dirty="0">
                <a:solidFill>
                  <a:schemeClr val="tx1"/>
                </a:solidFill>
                <a:effectLst/>
                <a:latin typeface="+mn-lt"/>
                <a:ea typeface="+mn-ea"/>
                <a:cs typeface="+mn-cs"/>
              </a:rPr>
              <a:t>一样比较精准。</a:t>
            </a:r>
            <a:r>
              <a:rPr lang="en-US" altLang="zh-CN" sz="1200" b="0" i="0" u="none" strike="noStrike" kern="1200" dirty="0">
                <a:solidFill>
                  <a:schemeClr val="tx1"/>
                </a:solidFill>
                <a:effectLst/>
                <a:latin typeface="+mn-lt"/>
                <a:ea typeface="+mn-ea"/>
                <a:cs typeface="+mn-cs"/>
              </a:rPr>
              <a:t>SSD</a:t>
            </a:r>
            <a:r>
              <a:rPr lang="zh-CN" altLang="en-US" sz="1200" b="0" i="0" u="none" strike="noStrike" kern="1200" dirty="0">
                <a:solidFill>
                  <a:schemeClr val="tx1"/>
                </a:solidFill>
                <a:effectLst/>
                <a:latin typeface="+mn-lt"/>
                <a:ea typeface="+mn-ea"/>
                <a:cs typeface="+mn-cs"/>
              </a:rPr>
              <a:t>在</a:t>
            </a:r>
            <a:r>
              <a:rPr lang="en-US" altLang="zh-CN" sz="1200" b="0" i="0" u="none" strike="noStrike" kern="1200" dirty="0">
                <a:solidFill>
                  <a:schemeClr val="tx1"/>
                </a:solidFill>
                <a:effectLst/>
                <a:latin typeface="+mn-lt"/>
                <a:ea typeface="+mn-ea"/>
                <a:cs typeface="+mn-cs"/>
              </a:rPr>
              <a:t>VOC2007</a:t>
            </a:r>
            <a:r>
              <a:rPr lang="zh-CN" altLang="en-US" sz="1200" b="0" i="0" u="none" strike="noStrike" kern="1200" dirty="0">
                <a:solidFill>
                  <a:schemeClr val="tx1"/>
                </a:solidFill>
                <a:effectLst/>
                <a:latin typeface="+mn-lt"/>
                <a:ea typeface="+mn-ea"/>
                <a:cs typeface="+mn-cs"/>
              </a:rPr>
              <a:t>上</a:t>
            </a:r>
            <a:r>
              <a:rPr lang="en-US" altLang="zh-CN" sz="1200" b="0" i="0" u="none" strike="noStrike" kern="1200" dirty="0" err="1">
                <a:solidFill>
                  <a:schemeClr val="tx1"/>
                </a:solidFill>
                <a:effectLst/>
                <a:latin typeface="+mn-lt"/>
                <a:ea typeface="+mn-ea"/>
                <a:cs typeface="+mn-cs"/>
              </a:rPr>
              <a:t>mAP</a:t>
            </a:r>
            <a:r>
              <a:rPr lang="zh-CN" altLang="en-US" sz="1200" b="0" i="0" u="none" strike="noStrike" kern="1200" dirty="0">
                <a:solidFill>
                  <a:schemeClr val="tx1"/>
                </a:solidFill>
                <a:effectLst/>
                <a:latin typeface="+mn-lt"/>
                <a:ea typeface="+mn-ea"/>
                <a:cs typeface="+mn-cs"/>
              </a:rPr>
              <a:t>可以达到</a:t>
            </a:r>
            <a:r>
              <a:rPr lang="en-US" altLang="zh-CN" sz="1200" b="0" i="0" u="none" strike="noStrike" kern="1200" dirty="0">
                <a:solidFill>
                  <a:schemeClr val="tx1"/>
                </a:solidFill>
                <a:effectLst/>
                <a:latin typeface="+mn-lt"/>
                <a:ea typeface="+mn-ea"/>
                <a:cs typeface="+mn-cs"/>
              </a:rPr>
              <a:t>72.1%</a:t>
            </a:r>
            <a:r>
              <a:rPr lang="zh-CN" altLang="en-US" sz="1200" b="0" i="0" u="none" strike="noStrike" kern="1200" dirty="0">
                <a:solidFill>
                  <a:schemeClr val="tx1"/>
                </a:solidFill>
                <a:effectLst/>
                <a:latin typeface="+mn-lt"/>
                <a:ea typeface="+mn-ea"/>
                <a:cs typeface="+mn-cs"/>
              </a:rPr>
              <a:t>，速度在</a:t>
            </a:r>
            <a:r>
              <a:rPr lang="en-US" altLang="zh-CN" sz="1200" b="0" i="0" u="none" strike="noStrike" kern="1200" dirty="0">
                <a:solidFill>
                  <a:schemeClr val="tx1"/>
                </a:solidFill>
                <a:effectLst/>
                <a:latin typeface="+mn-lt"/>
                <a:ea typeface="+mn-ea"/>
                <a:cs typeface="+mn-cs"/>
              </a:rPr>
              <a:t>GPU</a:t>
            </a:r>
            <a:r>
              <a:rPr lang="zh-CN" altLang="en-US" sz="1200" b="0" i="0" u="none" strike="noStrike" kern="1200" dirty="0">
                <a:solidFill>
                  <a:schemeClr val="tx1"/>
                </a:solidFill>
                <a:effectLst/>
                <a:latin typeface="+mn-lt"/>
                <a:ea typeface="+mn-ea"/>
                <a:cs typeface="+mn-cs"/>
              </a:rPr>
              <a:t>上达到</a:t>
            </a:r>
            <a:r>
              <a:rPr lang="en-US" altLang="zh-CN" sz="1200" b="0" i="0" u="none" strike="noStrike" kern="1200" dirty="0">
                <a:solidFill>
                  <a:schemeClr val="tx1"/>
                </a:solidFill>
                <a:effectLst/>
                <a:latin typeface="+mn-lt"/>
                <a:ea typeface="+mn-ea"/>
                <a:cs typeface="+mn-cs"/>
              </a:rPr>
              <a:t>58</a:t>
            </a:r>
            <a:r>
              <a:rPr lang="zh-CN" altLang="en-US" sz="1200" b="0" i="0" u="none" strike="noStrike" kern="1200" dirty="0">
                <a:solidFill>
                  <a:schemeClr val="tx1"/>
                </a:solidFill>
                <a:effectLst/>
                <a:latin typeface="+mn-lt"/>
                <a:ea typeface="+mn-ea"/>
                <a:cs typeface="+mn-cs"/>
              </a:rPr>
              <a:t>帧每秒。</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53</a:t>
            </a:fld>
            <a:endParaRPr lang="zh-CN" altLang="en-US"/>
          </a:p>
        </p:txBody>
      </p:sp>
    </p:spTree>
    <p:extLst>
      <p:ext uri="{BB962C8B-B14F-4D97-AF65-F5344CB8AC3E}">
        <p14:creationId xmlns:p14="http://schemas.microsoft.com/office/powerpoint/2010/main" val="1833203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54</a:t>
            </a:fld>
            <a:endParaRPr lang="zh-CN" altLang="en-US"/>
          </a:p>
        </p:txBody>
      </p:sp>
    </p:spTree>
    <p:extLst>
      <p:ext uri="{BB962C8B-B14F-4D97-AF65-F5344CB8AC3E}">
        <p14:creationId xmlns:p14="http://schemas.microsoft.com/office/powerpoint/2010/main" val="349629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Region proposal </a:t>
            </a:r>
            <a:r>
              <a:rPr lang="zh-CN" altLang="en-US" dirty="0"/>
              <a:t>：区域建议，区域候选集</a:t>
            </a:r>
            <a:endParaRPr lang="en-US" altLang="zh-CN" dirty="0"/>
          </a:p>
          <a:p>
            <a:r>
              <a:rPr lang="zh-CN" altLang="en-US" dirty="0"/>
              <a:t>大小不一样，需要</a:t>
            </a:r>
            <a:r>
              <a:rPr lang="en-US" altLang="zh-CN" dirty="0"/>
              <a:t>resize</a:t>
            </a:r>
          </a:p>
          <a:p>
            <a:r>
              <a:rPr lang="zh-CN" altLang="en-US" dirty="0"/>
              <a:t>然后提取特征，进行分类</a:t>
            </a:r>
          </a:p>
        </p:txBody>
      </p:sp>
      <p:sp>
        <p:nvSpPr>
          <p:cNvPr id="4" name="灯片编号占位符 3"/>
          <p:cNvSpPr>
            <a:spLocks noGrp="1"/>
          </p:cNvSpPr>
          <p:nvPr>
            <p:ph type="sldNum" sz="quarter" idx="10"/>
          </p:nvPr>
        </p:nvSpPr>
        <p:spPr/>
        <p:txBody>
          <a:bodyPr/>
          <a:lstStyle/>
          <a:p>
            <a:fld id="{B88AA1A5-B167-4508-A8D4-E26E61AE3048}" type="slidenum">
              <a:rPr lang="zh-CN" altLang="en-US" smtClean="0"/>
              <a:t>13</a:t>
            </a:fld>
            <a:endParaRPr lang="zh-CN" altLang="en-US"/>
          </a:p>
        </p:txBody>
      </p:sp>
    </p:spTree>
    <p:extLst>
      <p:ext uri="{BB962C8B-B14F-4D97-AF65-F5344CB8AC3E}">
        <p14:creationId xmlns:p14="http://schemas.microsoft.com/office/powerpoint/2010/main" val="1476718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候选区域生成： 一张图像生成</a:t>
            </a:r>
            <a:r>
              <a:rPr lang="en-US" altLang="zh-CN" sz="1200" b="0" i="0" kern="1200" dirty="0">
                <a:solidFill>
                  <a:schemeClr val="tx1"/>
                </a:solidFill>
                <a:effectLst/>
                <a:latin typeface="+mn-lt"/>
                <a:ea typeface="+mn-ea"/>
                <a:cs typeface="+mn-cs"/>
              </a:rPr>
              <a:t>1K~2K</a:t>
            </a:r>
            <a:r>
              <a:rPr lang="zh-CN" altLang="en-US" sz="1200" b="0" i="0" kern="1200" dirty="0">
                <a:solidFill>
                  <a:schemeClr val="tx1"/>
                </a:solidFill>
                <a:effectLst/>
                <a:latin typeface="+mn-lt"/>
                <a:ea typeface="+mn-ea"/>
                <a:cs typeface="+mn-cs"/>
              </a:rPr>
              <a:t>个候选区域 （采用</a:t>
            </a:r>
            <a:r>
              <a:rPr lang="en-US" altLang="zh-CN" sz="1200" b="0" i="0" kern="1200" dirty="0">
                <a:solidFill>
                  <a:schemeClr val="tx1"/>
                </a:solidFill>
                <a:effectLst/>
                <a:latin typeface="+mn-lt"/>
                <a:ea typeface="+mn-ea"/>
                <a:cs typeface="+mn-cs"/>
              </a:rPr>
              <a:t>Selective Search </a:t>
            </a:r>
            <a:r>
              <a:rPr lang="zh-CN" altLang="en-US" sz="1200" b="0" i="0" kern="1200" dirty="0">
                <a:solidFill>
                  <a:schemeClr val="tx1"/>
                </a:solidFill>
                <a:effectLst/>
                <a:latin typeface="+mn-lt"/>
                <a:ea typeface="+mn-ea"/>
                <a:cs typeface="+mn-cs"/>
              </a:rPr>
              <a:t>方法）</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特征提取： 对每个候选区域，使用深度卷积网络提取特征 （</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 </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类别判断： 特征送入每一类的</a:t>
            </a:r>
            <a:r>
              <a:rPr lang="en-US" altLang="zh-CN" sz="1200" b="0" i="0" kern="1200" dirty="0">
                <a:solidFill>
                  <a:schemeClr val="tx1"/>
                </a:solidFill>
                <a:effectLst/>
                <a:latin typeface="+mn-lt"/>
                <a:ea typeface="+mn-ea"/>
                <a:cs typeface="+mn-cs"/>
              </a:rPr>
              <a:t>SVM </a:t>
            </a:r>
            <a:r>
              <a:rPr lang="zh-CN" altLang="en-US" sz="1200" b="0" i="0" kern="1200" dirty="0">
                <a:solidFill>
                  <a:schemeClr val="tx1"/>
                </a:solidFill>
                <a:effectLst/>
                <a:latin typeface="+mn-lt"/>
                <a:ea typeface="+mn-ea"/>
                <a:cs typeface="+mn-cs"/>
              </a:rPr>
              <a:t>分类器，判别是否属于该类 </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位置精修： 使用回归器精细修正候选框位置 ，比如露出一只眼睛，来判断整张脸的位置和大小</a:t>
            </a:r>
          </a:p>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14</a:t>
            </a:fld>
            <a:endParaRPr lang="zh-CN" altLang="en-US"/>
          </a:p>
        </p:txBody>
      </p:sp>
    </p:spTree>
    <p:extLst>
      <p:ext uri="{BB962C8B-B14F-4D97-AF65-F5344CB8AC3E}">
        <p14:creationId xmlns:p14="http://schemas.microsoft.com/office/powerpoint/2010/main" val="1987622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13</a:t>
            </a:r>
            <a:r>
              <a:rPr lang="zh-CN" altLang="en-US" dirty="0"/>
              <a:t>年提出的</a:t>
            </a:r>
            <a:r>
              <a:rPr lang="en-US" altLang="zh-CN" dirty="0"/>
              <a:t>RCNN</a:t>
            </a:r>
          </a:p>
          <a:p>
            <a:r>
              <a:rPr lang="zh-CN" altLang="en-US" dirty="0"/>
              <a:t>那个时候已经有</a:t>
            </a:r>
            <a:r>
              <a:rPr lang="en-US" altLang="zh-CN" dirty="0"/>
              <a:t>VGG</a:t>
            </a:r>
            <a:r>
              <a:rPr lang="zh-CN" altLang="en-US" dirty="0"/>
              <a:t>了，但是为什么没用</a:t>
            </a:r>
            <a:endParaRPr lang="en-US" altLang="zh-CN" dirty="0"/>
          </a:p>
          <a:p>
            <a:r>
              <a:rPr lang="zh-CN" altLang="en-US" dirty="0"/>
              <a:t>因为</a:t>
            </a:r>
            <a:r>
              <a:rPr lang="en-US" altLang="zh-CN" dirty="0"/>
              <a:t>VGG</a:t>
            </a:r>
            <a:r>
              <a:rPr lang="zh-CN" altLang="en-US" dirty="0"/>
              <a:t>参数过多，计算量过大</a:t>
            </a:r>
            <a:endParaRPr lang="en-US" altLang="zh-CN" dirty="0"/>
          </a:p>
          <a:p>
            <a:r>
              <a:rPr lang="en-US" altLang="zh-CN" dirty="0"/>
              <a:t>SVM</a:t>
            </a:r>
            <a:r>
              <a:rPr lang="zh-CN" altLang="en-US" dirty="0"/>
              <a:t>训练过程：</a:t>
            </a:r>
            <a:r>
              <a:rPr lang="zh-CN" altLang="en-US" sz="1200" b="0" i="0" kern="1200" dirty="0">
                <a:solidFill>
                  <a:schemeClr val="tx1"/>
                </a:solidFill>
                <a:effectLst/>
                <a:latin typeface="+mn-lt"/>
                <a:ea typeface="+mn-ea"/>
                <a:cs typeface="+mn-cs"/>
              </a:rPr>
              <a:t>一张图片我们得到了</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个候选框。然而人工标注的数据一张图片中就只标注了正确的</a:t>
            </a:r>
            <a:r>
              <a:rPr lang="en-US" altLang="zh-CN" sz="1200" b="0" i="0" kern="1200" dirty="0">
                <a:solidFill>
                  <a:schemeClr val="tx1"/>
                </a:solidFill>
                <a:effectLst/>
                <a:latin typeface="+mn-lt"/>
                <a:ea typeface="+mn-ea"/>
                <a:cs typeface="+mn-cs"/>
              </a:rPr>
              <a:t>bounding box</a:t>
            </a:r>
            <a:r>
              <a:rPr lang="zh-CN" altLang="en-US" sz="1200" b="0" i="0" kern="1200" dirty="0">
                <a:solidFill>
                  <a:schemeClr val="tx1"/>
                </a:solidFill>
                <a:effectLst/>
                <a:latin typeface="+mn-lt"/>
                <a:ea typeface="+mn-ea"/>
                <a:cs typeface="+mn-cs"/>
              </a:rPr>
              <a:t>，我们搜索出来的</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个矩形框也不可能会出现一个与人工标注完全匹配的候选框。因此在</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阶段我们需要用</a:t>
            </a:r>
            <a:r>
              <a:rPr lang="en-US" altLang="zh-CN" sz="1200" b="0" i="0" kern="1200" dirty="0">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bounding box</a:t>
            </a:r>
            <a:r>
              <a:rPr lang="zh-CN" altLang="en-US" sz="1200" b="0" i="0" kern="1200" dirty="0">
                <a:solidFill>
                  <a:schemeClr val="tx1"/>
                </a:solidFill>
                <a:effectLst/>
                <a:latin typeface="+mn-lt"/>
                <a:ea typeface="+mn-ea"/>
                <a:cs typeface="+mn-cs"/>
              </a:rPr>
              <a:t>打标签。如果用</a:t>
            </a:r>
            <a:r>
              <a:rPr lang="en-US" altLang="zh-CN" sz="1200" b="0" i="0" kern="1200" dirty="0">
                <a:solidFill>
                  <a:schemeClr val="tx1"/>
                </a:solidFill>
                <a:effectLst/>
                <a:latin typeface="+mn-lt"/>
                <a:ea typeface="+mn-ea"/>
                <a:cs typeface="+mn-cs"/>
              </a:rPr>
              <a:t>selective search</a:t>
            </a:r>
            <a:r>
              <a:rPr lang="zh-CN" altLang="en-US" sz="1200" b="0" i="0" kern="1200" dirty="0">
                <a:solidFill>
                  <a:schemeClr val="tx1"/>
                </a:solidFill>
                <a:effectLst/>
                <a:latin typeface="+mn-lt"/>
                <a:ea typeface="+mn-ea"/>
                <a:cs typeface="+mn-cs"/>
              </a:rPr>
              <a:t>挑选出来的候选框与物体的人工标注矩形框（</a:t>
            </a:r>
            <a:r>
              <a:rPr lang="en-US" altLang="zh-CN" sz="1200" b="0" i="0" kern="1200" dirty="0">
                <a:solidFill>
                  <a:schemeClr val="tx1"/>
                </a:solidFill>
                <a:effectLst/>
                <a:latin typeface="+mn-lt"/>
                <a:ea typeface="+mn-ea"/>
                <a:cs typeface="+mn-cs"/>
              </a:rPr>
              <a:t>PASCAL VOC</a:t>
            </a:r>
            <a:r>
              <a:rPr lang="zh-CN" altLang="en-US" sz="1200" b="0" i="0" kern="1200" dirty="0">
                <a:solidFill>
                  <a:schemeClr val="tx1"/>
                </a:solidFill>
                <a:effectLst/>
                <a:latin typeface="+mn-lt"/>
                <a:ea typeface="+mn-ea"/>
                <a:cs typeface="+mn-cs"/>
              </a:rPr>
              <a:t>的图片都有人工标注）的重叠区域</a:t>
            </a:r>
            <a:r>
              <a:rPr lang="en-US" altLang="zh-CN" sz="1200" b="0" i="0" kern="1200" dirty="0" err="1">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大于</a:t>
            </a:r>
            <a:r>
              <a:rPr lang="en-US" altLang="zh-CN" sz="1200" b="0" i="0" kern="1200" dirty="0">
                <a:solidFill>
                  <a:schemeClr val="tx1"/>
                </a:solidFill>
                <a:effectLst/>
                <a:latin typeface="+mn-lt"/>
                <a:ea typeface="+mn-ea"/>
                <a:cs typeface="+mn-cs"/>
              </a:rPr>
              <a:t>0.5</a:t>
            </a:r>
            <a:r>
              <a:rPr lang="zh-CN" altLang="en-US" sz="1200" b="0" i="0" kern="1200" dirty="0">
                <a:solidFill>
                  <a:schemeClr val="tx1"/>
                </a:solidFill>
                <a:effectLst/>
                <a:latin typeface="+mn-lt"/>
                <a:ea typeface="+mn-ea"/>
                <a:cs typeface="+mn-cs"/>
              </a:rPr>
              <a:t>，那么我们就把这个候选框标注成物体类别（正样本），否则我们就把它当做背景类别（负样本）。</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预测时</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SVM</a:t>
            </a:r>
            <a:r>
              <a:rPr lang="zh-CN" altLang="en-US" sz="1200" b="0" i="0" kern="1200" dirty="0">
                <a:solidFill>
                  <a:schemeClr val="tx1"/>
                </a:solidFill>
                <a:effectLst/>
                <a:latin typeface="+mn-lt"/>
                <a:ea typeface="+mn-ea"/>
                <a:cs typeface="+mn-cs"/>
              </a:rPr>
              <a:t>二分类模型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为什么用</a:t>
            </a:r>
            <a:r>
              <a:rPr lang="en-US" altLang="zh-CN" sz="1200" b="0" i="0" kern="1200" dirty="0">
                <a:solidFill>
                  <a:schemeClr val="tx1"/>
                </a:solidFill>
                <a:effectLst/>
                <a:latin typeface="+mn-lt"/>
                <a:ea typeface="+mn-ea"/>
                <a:cs typeface="+mn-cs"/>
              </a:rPr>
              <a:t>SVM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err="1">
                <a:solidFill>
                  <a:schemeClr val="tx1"/>
                </a:solidFill>
                <a:effectLst/>
                <a:latin typeface="+mn-lt"/>
                <a:ea typeface="+mn-ea"/>
                <a:cs typeface="+mn-cs"/>
              </a:rPr>
              <a:t>svm</a:t>
            </a:r>
            <a:r>
              <a:rPr lang="zh-CN" altLang="en-US" sz="1200" b="0" i="0" kern="1200" dirty="0">
                <a:solidFill>
                  <a:schemeClr val="tx1"/>
                </a:solidFill>
                <a:effectLst/>
                <a:latin typeface="+mn-lt"/>
                <a:ea typeface="+mn-ea"/>
                <a:cs typeface="+mn-cs"/>
              </a:rPr>
              <a:t>训练和</a:t>
            </a:r>
            <a:r>
              <a:rPr lang="en-US" altLang="zh-CN" sz="1200" b="0" i="0" kern="1200" dirty="0" err="1">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训练过程的正负样本定义方式各有不同，导致最后采用</a:t>
            </a:r>
            <a:r>
              <a:rPr lang="en-US" altLang="zh-CN" sz="1200" b="0" i="0" kern="1200" dirty="0">
                <a:solidFill>
                  <a:schemeClr val="tx1"/>
                </a:solidFill>
                <a:effectLst/>
                <a:latin typeface="+mn-lt"/>
                <a:ea typeface="+mn-ea"/>
                <a:cs typeface="+mn-cs"/>
              </a:rPr>
              <a:t>CNN </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输出比采用</a:t>
            </a:r>
            <a:r>
              <a:rPr lang="en-US" altLang="zh-CN" sz="1200" b="0" i="0" kern="1200" dirty="0" err="1">
                <a:solidFill>
                  <a:schemeClr val="tx1"/>
                </a:solidFill>
                <a:effectLst/>
                <a:latin typeface="+mn-lt"/>
                <a:ea typeface="+mn-ea"/>
                <a:cs typeface="+mn-cs"/>
              </a:rPr>
              <a:t>svm</a:t>
            </a:r>
            <a:r>
              <a:rPr lang="zh-CN" altLang="en-US" sz="1200" b="0" i="0" kern="1200" dirty="0">
                <a:solidFill>
                  <a:schemeClr val="tx1"/>
                </a:solidFill>
                <a:effectLst/>
                <a:latin typeface="+mn-lt"/>
                <a:ea typeface="+mn-ea"/>
                <a:cs typeface="+mn-cs"/>
              </a:rPr>
              <a:t>精度还低</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需要大量标注样本，容易过拟合，</a:t>
            </a:r>
            <a:r>
              <a:rPr lang="en-US" altLang="zh-CN" sz="1200" b="0" i="0" kern="1200" dirty="0">
                <a:solidFill>
                  <a:schemeClr val="tx1"/>
                </a:solidFill>
                <a:effectLst/>
                <a:latin typeface="+mn-lt"/>
                <a:ea typeface="+mn-ea"/>
                <a:cs typeface="+mn-cs"/>
              </a:rPr>
              <a:t>SVM</a:t>
            </a:r>
            <a:r>
              <a:rPr lang="zh-CN" altLang="en-US" sz="1200" b="0" i="0" kern="1200" dirty="0">
                <a:solidFill>
                  <a:schemeClr val="tx1"/>
                </a:solidFill>
                <a:effectLst/>
                <a:latin typeface="+mn-lt"/>
                <a:ea typeface="+mn-ea"/>
                <a:cs typeface="+mn-cs"/>
              </a:rPr>
              <a:t>适用于小数据集，当时标注的数据比较少，到后面几年数据增多之后还是用的</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分类</a:t>
            </a:r>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15</a:t>
            </a:fld>
            <a:endParaRPr lang="zh-CN" altLang="en-US"/>
          </a:p>
        </p:txBody>
      </p:sp>
    </p:spTree>
    <p:extLst>
      <p:ext uri="{BB962C8B-B14F-4D97-AF65-F5344CB8AC3E}">
        <p14:creationId xmlns:p14="http://schemas.microsoft.com/office/powerpoint/2010/main" val="3136292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位置精修： 目标检测问题的衡量标准是重叠面积：许多看似准确的检测结果，往往因为候选框不够准确，重叠面积很小。故需要一个位置精修步骤。</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回归器：对每一类目标，使用一个线性脊回归器进行精修。正则项</a:t>
            </a:r>
            <a:r>
              <a:rPr lang="en-US" altLang="zh-CN" sz="1200" b="0" i="0" kern="1200" dirty="0">
                <a:solidFill>
                  <a:schemeClr val="tx1"/>
                </a:solidFill>
                <a:effectLst/>
                <a:latin typeface="+mn-lt"/>
                <a:ea typeface="+mn-ea"/>
                <a:cs typeface="+mn-cs"/>
              </a:rPr>
              <a:t>λ=10000</a:t>
            </a:r>
            <a:r>
              <a:rPr lang="zh-CN" altLang="en-US" sz="1200" b="0" i="0" kern="1200" dirty="0">
                <a:solidFill>
                  <a:schemeClr val="tx1"/>
                </a:solidFill>
                <a:effectLst/>
                <a:latin typeface="+mn-lt"/>
                <a:ea typeface="+mn-ea"/>
                <a:cs typeface="+mn-cs"/>
              </a:rPr>
              <a:t>。 输入为深度网络</a:t>
            </a:r>
            <a:r>
              <a:rPr lang="en-US" altLang="zh-CN" sz="1200" b="0" i="0" kern="1200" dirty="0">
                <a:solidFill>
                  <a:schemeClr val="tx1"/>
                </a:solidFill>
                <a:effectLst/>
                <a:latin typeface="+mn-lt"/>
                <a:ea typeface="+mn-ea"/>
                <a:cs typeface="+mn-cs"/>
              </a:rPr>
              <a:t>pool5</a:t>
            </a:r>
            <a:r>
              <a:rPr lang="zh-CN" altLang="en-US" sz="1200" b="0" i="0" kern="1200" dirty="0">
                <a:solidFill>
                  <a:schemeClr val="tx1"/>
                </a:solidFill>
                <a:effectLst/>
                <a:latin typeface="+mn-lt"/>
                <a:ea typeface="+mn-ea"/>
                <a:cs typeface="+mn-cs"/>
              </a:rPr>
              <a:t>层的</a:t>
            </a:r>
            <a:r>
              <a:rPr lang="en-US" altLang="zh-CN" sz="1200" b="0" i="0" kern="1200" dirty="0">
                <a:solidFill>
                  <a:schemeClr val="tx1"/>
                </a:solidFill>
                <a:effectLst/>
                <a:latin typeface="+mn-lt"/>
                <a:ea typeface="+mn-ea"/>
                <a:cs typeface="+mn-cs"/>
              </a:rPr>
              <a:t>4096</a:t>
            </a:r>
            <a:r>
              <a:rPr lang="zh-CN" altLang="en-US" sz="1200" b="0" i="0" kern="1200" dirty="0">
                <a:solidFill>
                  <a:schemeClr val="tx1"/>
                </a:solidFill>
                <a:effectLst/>
                <a:latin typeface="+mn-lt"/>
                <a:ea typeface="+mn-ea"/>
                <a:cs typeface="+mn-cs"/>
              </a:rPr>
              <a:t>维特征，输出为</a:t>
            </a:r>
            <a:r>
              <a:rPr lang="en-US" altLang="zh-CN" sz="1200" b="0" i="0" kern="1200" dirty="0" err="1">
                <a:solidFill>
                  <a:schemeClr val="tx1"/>
                </a:solidFill>
                <a:effectLst/>
                <a:latin typeface="+mn-lt"/>
                <a:ea typeface="+mn-ea"/>
                <a:cs typeface="+mn-cs"/>
              </a:rPr>
              <a:t>xy</a:t>
            </a:r>
            <a:r>
              <a:rPr lang="zh-CN" altLang="en-US" sz="1200" b="0" i="0" kern="1200" dirty="0">
                <a:solidFill>
                  <a:schemeClr val="tx1"/>
                </a:solidFill>
                <a:effectLst/>
                <a:latin typeface="+mn-lt"/>
                <a:ea typeface="+mn-ea"/>
                <a:cs typeface="+mn-cs"/>
              </a:rPr>
              <a:t>方向的缩放和平移。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训练样本：判定为本类的候选框中和真值重叠面积大于</a:t>
            </a:r>
            <a:r>
              <a:rPr lang="en-US" altLang="zh-CN" sz="1200" b="0" i="0" kern="1200" dirty="0">
                <a:solidFill>
                  <a:schemeClr val="tx1"/>
                </a:solidFill>
                <a:effectLst/>
                <a:latin typeface="+mn-lt"/>
                <a:ea typeface="+mn-ea"/>
                <a:cs typeface="+mn-cs"/>
              </a:rPr>
              <a:t>0.6</a:t>
            </a:r>
            <a:r>
              <a:rPr lang="zh-CN" altLang="en-US" sz="1200" b="0" i="0" kern="1200" dirty="0">
                <a:solidFill>
                  <a:schemeClr val="tx1"/>
                </a:solidFill>
                <a:effectLst/>
                <a:latin typeface="+mn-lt"/>
                <a:ea typeface="+mn-ea"/>
                <a:cs typeface="+mn-cs"/>
              </a:rPr>
              <a:t>的候选框。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非极大值抑制</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先假设有</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个矩形框，根据分类器的类别分类概率做排序，假设从小到大属于车辆的概率 分别为</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从最大概率矩形框</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开始，分别判断</a:t>
            </a:r>
            <a:r>
              <a:rPr lang="en-US" altLang="zh-CN" sz="1200" b="0" i="0" kern="1200" dirty="0">
                <a:solidFill>
                  <a:schemeClr val="tx1"/>
                </a:solidFill>
                <a:effectLst/>
                <a:latin typeface="+mn-lt"/>
                <a:ea typeface="+mn-ea"/>
                <a:cs typeface="+mn-cs"/>
              </a:rPr>
              <a:t>A~E</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的重叠度</a:t>
            </a:r>
            <a:r>
              <a:rPr lang="en-US" altLang="zh-CN" sz="1200" b="0" i="0" kern="1200" dirty="0">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是否大于某个设定的阈值</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假设</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的重叠度超过阈值，那么就扔掉</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；并标记第一个矩形框</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，是我们保留下来的。</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从剩下的矩形框</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中，选择概率最大的</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，然后判断</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的重叠度，重叠度大于一定的阈值，那么就扔掉；并标记</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是我们保留下来的第二个矩形框。</a:t>
            </a:r>
          </a:p>
          <a:p>
            <a:r>
              <a:rPr lang="zh-CN" altLang="en-US" sz="1200" b="0" i="0" kern="1200" dirty="0">
                <a:solidFill>
                  <a:schemeClr val="tx1"/>
                </a:solidFill>
                <a:effectLst/>
                <a:latin typeface="+mn-lt"/>
                <a:ea typeface="+mn-ea"/>
                <a:cs typeface="+mn-cs"/>
              </a:rPr>
              <a:t>就这样一直重复，找到所有被保留下来的矩形框。</a:t>
            </a:r>
          </a:p>
          <a:p>
            <a:r>
              <a:rPr lang="zh-CN" altLang="en-US" sz="1200" b="0" i="0" kern="1200" dirty="0">
                <a:solidFill>
                  <a:schemeClr val="tx1"/>
                </a:solidFill>
                <a:effectLst/>
                <a:latin typeface="+mn-lt"/>
                <a:ea typeface="+mn-ea"/>
                <a:cs typeface="+mn-cs"/>
              </a:rPr>
              <a:t>非极大值抑制（</a:t>
            </a:r>
            <a:r>
              <a:rPr lang="en-US" altLang="zh-CN" sz="1200" b="0" i="0" kern="1200" dirty="0">
                <a:solidFill>
                  <a:schemeClr val="tx1"/>
                </a:solidFill>
                <a:effectLst/>
                <a:latin typeface="+mn-lt"/>
                <a:ea typeface="+mn-ea"/>
                <a:cs typeface="+mn-cs"/>
              </a:rPr>
              <a:t>NMS</a:t>
            </a:r>
            <a:r>
              <a:rPr lang="zh-CN" altLang="en-US" sz="1200" b="0" i="0" kern="1200" dirty="0">
                <a:solidFill>
                  <a:schemeClr val="tx1"/>
                </a:solidFill>
                <a:effectLst/>
                <a:latin typeface="+mn-lt"/>
                <a:ea typeface="+mn-ea"/>
                <a:cs typeface="+mn-cs"/>
              </a:rPr>
              <a:t>）顾名思义就是抑制不是极大值的元素，搜索局部的极大值。这个局部代表的是一个邻域，邻域有两个参数可变，一是邻域的维数，二是邻域的大小。这里不讨论通用的</a:t>
            </a:r>
            <a:r>
              <a:rPr lang="en-US" altLang="zh-CN" sz="1200" b="0" i="0" kern="1200" dirty="0">
                <a:solidFill>
                  <a:schemeClr val="tx1"/>
                </a:solidFill>
                <a:effectLst/>
                <a:latin typeface="+mn-lt"/>
                <a:ea typeface="+mn-ea"/>
                <a:cs typeface="+mn-cs"/>
              </a:rPr>
              <a:t>NMS</a:t>
            </a:r>
            <a:r>
              <a:rPr lang="zh-CN" altLang="en-US" sz="1200" b="0" i="0" kern="1200" dirty="0">
                <a:solidFill>
                  <a:schemeClr val="tx1"/>
                </a:solidFill>
                <a:effectLst/>
                <a:latin typeface="+mn-lt"/>
                <a:ea typeface="+mn-ea"/>
                <a:cs typeface="+mn-cs"/>
              </a:rPr>
              <a:t>算法，而是用于在目标检测中用于提取分数最高的窗口的。例如在行人检测中，滑动窗口经提取特征，经分类器分类识别后，每个窗口都会得到一个分数。但是滑动窗口会导致很多窗口与其他窗口存在包含或者大部分交叉的情况。这时就需要用到</a:t>
            </a:r>
            <a:r>
              <a:rPr lang="en-US" altLang="zh-CN" sz="1200" b="0" i="0" kern="1200" dirty="0">
                <a:solidFill>
                  <a:schemeClr val="tx1"/>
                </a:solidFill>
                <a:effectLst/>
                <a:latin typeface="+mn-lt"/>
                <a:ea typeface="+mn-ea"/>
                <a:cs typeface="+mn-cs"/>
              </a:rPr>
              <a:t>NMS</a:t>
            </a:r>
            <a:r>
              <a:rPr lang="zh-CN" altLang="en-US" sz="1200" b="0" i="0" kern="1200" dirty="0">
                <a:solidFill>
                  <a:schemeClr val="tx1"/>
                </a:solidFill>
                <a:effectLst/>
                <a:latin typeface="+mn-lt"/>
                <a:ea typeface="+mn-ea"/>
                <a:cs typeface="+mn-cs"/>
              </a:rPr>
              <a:t>来选取那些邻域里分数最高（是行人的概率最大），并且抑制那些分数低的窗口。</a:t>
            </a: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16</a:t>
            </a:fld>
            <a:endParaRPr lang="zh-CN" altLang="en-US"/>
          </a:p>
        </p:txBody>
      </p:sp>
    </p:spTree>
    <p:extLst>
      <p:ext uri="{BB962C8B-B14F-4D97-AF65-F5344CB8AC3E}">
        <p14:creationId xmlns:p14="http://schemas.microsoft.com/office/powerpoint/2010/main" val="337499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ROI region of </a:t>
            </a:r>
            <a:r>
              <a:rPr lang="en-US" altLang="zh-CN" dirty="0" err="1"/>
              <a:t>Intrest</a:t>
            </a:r>
            <a:endParaRPr lang="en-US" altLang="zh-CN" dirty="0"/>
          </a:p>
          <a:p>
            <a:endParaRPr lang="en-US" altLang="zh-CN" dirty="0"/>
          </a:p>
          <a:p>
            <a:r>
              <a:rPr lang="en-US" altLang="zh-CN" dirty="0"/>
              <a:t>Selective Search</a:t>
            </a:r>
            <a:r>
              <a:rPr lang="zh-CN" altLang="en-US" dirty="0"/>
              <a:t>得到的</a:t>
            </a:r>
            <a:r>
              <a:rPr lang="en-US" altLang="zh-CN" dirty="0"/>
              <a:t>region proposal</a:t>
            </a:r>
            <a:r>
              <a:rPr lang="zh-CN" altLang="en-US" dirty="0"/>
              <a:t>如何映射到</a:t>
            </a:r>
            <a:r>
              <a:rPr lang="en-US" altLang="zh-CN" dirty="0"/>
              <a:t>feature map</a:t>
            </a:r>
            <a:r>
              <a:rPr lang="zh-CN" altLang="en-US" dirty="0"/>
              <a:t>上？</a:t>
            </a:r>
          </a:p>
        </p:txBody>
      </p:sp>
      <p:sp>
        <p:nvSpPr>
          <p:cNvPr id="4" name="灯片编号占位符 3"/>
          <p:cNvSpPr>
            <a:spLocks noGrp="1"/>
          </p:cNvSpPr>
          <p:nvPr>
            <p:ph type="sldNum" sz="quarter" idx="10"/>
          </p:nvPr>
        </p:nvSpPr>
        <p:spPr/>
        <p:txBody>
          <a:bodyPr/>
          <a:lstStyle/>
          <a:p>
            <a:fld id="{B88AA1A5-B167-4508-A8D4-E26E61AE3048}" type="slidenum">
              <a:rPr lang="zh-CN" altLang="en-US" smtClean="0"/>
              <a:t>24</a:t>
            </a:fld>
            <a:endParaRPr lang="zh-CN" altLang="en-US"/>
          </a:p>
        </p:txBody>
      </p:sp>
    </p:spTree>
    <p:extLst>
      <p:ext uri="{BB962C8B-B14F-4D97-AF65-F5344CB8AC3E}">
        <p14:creationId xmlns:p14="http://schemas.microsoft.com/office/powerpoint/2010/main" val="3564701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SPP</a:t>
            </a:r>
            <a:r>
              <a:rPr lang="zh-CN" altLang="en-US" dirty="0"/>
              <a:t>用的多尺度</a:t>
            </a:r>
            <a:r>
              <a:rPr lang="en-US" altLang="zh-CN" dirty="0"/>
              <a:t>pooling</a:t>
            </a:r>
          </a:p>
          <a:p>
            <a:r>
              <a:rPr lang="en-US" altLang="zh-CN" dirty="0"/>
              <a:t>Fast </a:t>
            </a:r>
            <a:r>
              <a:rPr lang="en-US" altLang="zh-CN" dirty="0" err="1"/>
              <a:t>rcnn</a:t>
            </a:r>
            <a:r>
              <a:rPr lang="zh-CN" altLang="en-US" dirty="0"/>
              <a:t>考虑到计算效率问题，只用了单尺度</a:t>
            </a:r>
            <a:endParaRPr lang="en-US" altLang="zh-CN" dirty="0"/>
          </a:p>
          <a:p>
            <a:endParaRPr lang="en-US" altLang="zh-CN" dirty="0"/>
          </a:p>
          <a:p>
            <a:r>
              <a:rPr lang="zh-CN" altLang="en-US" dirty="0"/>
              <a:t>按尺度划分网格来统一特征尺度</a:t>
            </a:r>
            <a:endParaRPr lang="en-US" altLang="zh-CN" dirty="0"/>
          </a:p>
          <a:p>
            <a:r>
              <a:rPr lang="en-US" altLang="zh-CN" dirty="0"/>
              <a:t>SPP  1x1,2x2,4,x4</a:t>
            </a:r>
          </a:p>
          <a:p>
            <a:r>
              <a:rPr lang="en-US" altLang="zh-CN" dirty="0"/>
              <a:t>Fast  5x5</a:t>
            </a:r>
          </a:p>
        </p:txBody>
      </p:sp>
      <p:sp>
        <p:nvSpPr>
          <p:cNvPr id="4" name="灯片编号占位符 3"/>
          <p:cNvSpPr>
            <a:spLocks noGrp="1"/>
          </p:cNvSpPr>
          <p:nvPr>
            <p:ph type="sldNum" sz="quarter" idx="10"/>
          </p:nvPr>
        </p:nvSpPr>
        <p:spPr/>
        <p:txBody>
          <a:bodyPr/>
          <a:lstStyle/>
          <a:p>
            <a:fld id="{B88AA1A5-B167-4508-A8D4-E26E61AE3048}" type="slidenum">
              <a:rPr lang="zh-CN" altLang="en-US" smtClean="0"/>
              <a:t>25</a:t>
            </a:fld>
            <a:endParaRPr lang="zh-CN" altLang="en-US"/>
          </a:p>
        </p:txBody>
      </p:sp>
    </p:spTree>
    <p:extLst>
      <p:ext uri="{BB962C8B-B14F-4D97-AF65-F5344CB8AC3E}">
        <p14:creationId xmlns:p14="http://schemas.microsoft.com/office/powerpoint/2010/main" val="77711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位置修正，</a:t>
            </a:r>
            <a:r>
              <a:rPr lang="en-US" altLang="zh-CN" dirty="0" err="1"/>
              <a:t>bbox</a:t>
            </a:r>
            <a:r>
              <a:rPr lang="en-US" altLang="zh-CN" dirty="0"/>
              <a:t> regression</a:t>
            </a:r>
          </a:p>
          <a:p>
            <a:r>
              <a:rPr lang="en-US" altLang="zh-CN" dirty="0"/>
              <a:t>(</a:t>
            </a:r>
            <a:r>
              <a:rPr lang="en-US" altLang="zh-CN" dirty="0" err="1"/>
              <a:t>x,y</a:t>
            </a:r>
            <a:r>
              <a:rPr lang="en-US" altLang="zh-CN" dirty="0"/>
              <a:t>)</a:t>
            </a:r>
            <a:r>
              <a:rPr lang="zh-CN" altLang="en-US" dirty="0"/>
              <a:t>是</a:t>
            </a:r>
            <a:r>
              <a:rPr lang="en-US" altLang="zh-CN" dirty="0"/>
              <a:t>ground truth</a:t>
            </a:r>
            <a:r>
              <a:rPr lang="zh-CN" altLang="en-US" dirty="0"/>
              <a:t>的左上角坐标</a:t>
            </a:r>
            <a:endParaRPr lang="en-US" altLang="zh-CN" dirty="0"/>
          </a:p>
          <a:p>
            <a:r>
              <a:rPr lang="zh-CN" altLang="en-US" sz="1200" b="0" i="0" kern="1200" dirty="0">
                <a:solidFill>
                  <a:schemeClr val="tx1"/>
                </a:solidFill>
                <a:effectLst/>
                <a:latin typeface="+mn-lt"/>
                <a:ea typeface="+mn-ea"/>
                <a:cs typeface="+mn-cs"/>
              </a:rPr>
              <a:t>该函数在 </a:t>
            </a:r>
            <a:r>
              <a:rPr lang="en-US" altLang="zh-CN" sz="1200" b="0" i="0" kern="1200" dirty="0">
                <a:solidFill>
                  <a:schemeClr val="tx1"/>
                </a:solidFill>
                <a:effectLst/>
                <a:latin typeface="+mn-lt"/>
                <a:ea typeface="+mn-ea"/>
                <a:cs typeface="+mn-cs"/>
              </a:rPr>
              <a:t>(−1,1) </a:t>
            </a:r>
            <a:r>
              <a:rPr lang="zh-CN" altLang="en-US" sz="1200" b="0" i="0" kern="1200" dirty="0">
                <a:solidFill>
                  <a:schemeClr val="tx1"/>
                </a:solidFill>
                <a:effectLst/>
                <a:latin typeface="+mn-lt"/>
                <a:ea typeface="+mn-ea"/>
                <a:cs typeface="+mn-cs"/>
              </a:rPr>
              <a:t>之间为二次函数，而其他区域为线性函数，作者表示这种形式可以增强模型对异常数据的鲁棒性，整个函数在</a:t>
            </a:r>
            <a:r>
              <a:rPr lang="en-US" altLang="zh-CN" sz="1200" b="0" i="0" kern="1200" dirty="0" err="1">
                <a:solidFill>
                  <a:schemeClr val="tx1"/>
                </a:solidFill>
                <a:effectLst/>
                <a:latin typeface="+mn-lt"/>
                <a:ea typeface="+mn-ea"/>
                <a:cs typeface="+mn-cs"/>
              </a:rPr>
              <a:t>matplotlib</a:t>
            </a:r>
            <a:r>
              <a:rPr lang="zh-CN" altLang="en-US" sz="1200" b="0" i="0" kern="1200" dirty="0">
                <a:solidFill>
                  <a:schemeClr val="tx1"/>
                </a:solidFill>
                <a:effectLst/>
                <a:latin typeface="+mn-lt"/>
                <a:ea typeface="+mn-ea"/>
                <a:cs typeface="+mn-cs"/>
              </a:rPr>
              <a:t>中画出来是这样的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26</a:t>
            </a:fld>
            <a:endParaRPr lang="zh-CN" altLang="en-US"/>
          </a:p>
        </p:txBody>
      </p:sp>
    </p:spTree>
    <p:extLst>
      <p:ext uri="{BB962C8B-B14F-4D97-AF65-F5344CB8AC3E}">
        <p14:creationId xmlns:p14="http://schemas.microsoft.com/office/powerpoint/2010/main" val="609090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2018/6/14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jpe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44.jpeg"/></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9C751-716B-4B1A-ADDD-F42A88ECFCCE}"/>
              </a:ext>
            </a:extLst>
          </p:cNvPr>
          <p:cNvSpPr>
            <a:spLocks noGrp="1"/>
          </p:cNvSpPr>
          <p:nvPr>
            <p:ph type="ctrTitle"/>
          </p:nvPr>
        </p:nvSpPr>
        <p:spPr/>
        <p:txBody>
          <a:bodyPr/>
          <a:lstStyle/>
          <a:p>
            <a:r>
              <a:rPr lang="zh-CN" altLang="en-US" dirty="0"/>
              <a:t>深度学习应用之目标检测</a:t>
            </a:r>
          </a:p>
        </p:txBody>
      </p:sp>
      <p:sp>
        <p:nvSpPr>
          <p:cNvPr id="3" name="副标题 2">
            <a:extLst>
              <a:ext uri="{FF2B5EF4-FFF2-40B4-BE49-F238E27FC236}">
                <a16:creationId xmlns:a16="http://schemas.microsoft.com/office/drawing/2014/main" id="{BAD69994-8A7F-4808-92F5-AA23F694AA88}"/>
              </a:ext>
            </a:extLst>
          </p:cNvPr>
          <p:cNvSpPr>
            <a:spLocks noGrp="1"/>
          </p:cNvSpPr>
          <p:nvPr>
            <p:ph type="subTitle" idx="1"/>
          </p:nvPr>
        </p:nvSpPr>
        <p:spPr>
          <a:xfrm>
            <a:off x="4661452" y="4228203"/>
            <a:ext cx="3213652" cy="731423"/>
          </a:xfrm>
        </p:spPr>
        <p:txBody>
          <a:bodyPr/>
          <a:lstStyle/>
          <a:p>
            <a:r>
              <a:rPr lang="en-US" altLang="zh-CN" dirty="0"/>
              <a:t>BRYAN</a:t>
            </a:r>
            <a:endParaRPr lang="zh-CN" altLang="en-US" dirty="0"/>
          </a:p>
        </p:txBody>
      </p:sp>
    </p:spTree>
    <p:extLst>
      <p:ext uri="{BB962C8B-B14F-4D97-AF65-F5344CB8AC3E}">
        <p14:creationId xmlns:p14="http://schemas.microsoft.com/office/powerpoint/2010/main" val="1114775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9B41FA7-A330-49F8-860B-451404B00D5B}"/>
              </a:ext>
            </a:extLst>
          </p:cNvPr>
          <p:cNvPicPr>
            <a:picLocks noChangeAspect="1"/>
          </p:cNvPicPr>
          <p:nvPr/>
        </p:nvPicPr>
        <p:blipFill>
          <a:blip r:embed="rId3"/>
          <a:stretch>
            <a:fillRect/>
          </a:stretch>
        </p:blipFill>
        <p:spPr>
          <a:xfrm>
            <a:off x="5600034" y="1765405"/>
            <a:ext cx="2123810" cy="2790476"/>
          </a:xfrm>
          <a:prstGeom prst="rect">
            <a:avLst/>
          </a:prstGeom>
        </p:spPr>
      </p:pic>
      <p:pic>
        <p:nvPicPr>
          <p:cNvPr id="29" name="图片 28">
            <a:extLst>
              <a:ext uri="{FF2B5EF4-FFF2-40B4-BE49-F238E27FC236}">
                <a16:creationId xmlns:a16="http://schemas.microsoft.com/office/drawing/2014/main" id="{FA0DBF46-AE46-4932-A6F0-179E8BB15027}"/>
              </a:ext>
            </a:extLst>
          </p:cNvPr>
          <p:cNvPicPr>
            <a:picLocks noChangeAspect="1"/>
          </p:cNvPicPr>
          <p:nvPr/>
        </p:nvPicPr>
        <p:blipFill>
          <a:blip r:embed="rId4"/>
          <a:stretch>
            <a:fillRect/>
          </a:stretch>
        </p:blipFill>
        <p:spPr>
          <a:xfrm>
            <a:off x="7846799" y="1727310"/>
            <a:ext cx="2247619" cy="2838095"/>
          </a:xfrm>
          <a:prstGeom prst="rect">
            <a:avLst/>
          </a:prstGeom>
        </p:spPr>
      </p:pic>
      <p:pic>
        <p:nvPicPr>
          <p:cNvPr id="30" name="图片 29">
            <a:extLst>
              <a:ext uri="{FF2B5EF4-FFF2-40B4-BE49-F238E27FC236}">
                <a16:creationId xmlns:a16="http://schemas.microsoft.com/office/drawing/2014/main" id="{69CDF9E2-35D8-402B-9B18-A3A133F4BDA6}"/>
              </a:ext>
            </a:extLst>
          </p:cNvPr>
          <p:cNvPicPr>
            <a:picLocks noChangeAspect="1"/>
          </p:cNvPicPr>
          <p:nvPr/>
        </p:nvPicPr>
        <p:blipFill>
          <a:blip r:embed="rId5"/>
          <a:stretch>
            <a:fillRect/>
          </a:stretch>
        </p:blipFill>
        <p:spPr>
          <a:xfrm>
            <a:off x="1477495" y="1727310"/>
            <a:ext cx="2028571" cy="2828571"/>
          </a:xfrm>
          <a:prstGeom prst="rect">
            <a:avLst/>
          </a:prstGeom>
        </p:spPr>
      </p:pic>
      <p:pic>
        <p:nvPicPr>
          <p:cNvPr id="31" name="图片 30">
            <a:extLst>
              <a:ext uri="{FF2B5EF4-FFF2-40B4-BE49-F238E27FC236}">
                <a16:creationId xmlns:a16="http://schemas.microsoft.com/office/drawing/2014/main" id="{ACB289BC-E95B-45B6-82B0-4B95B65609E2}"/>
              </a:ext>
            </a:extLst>
          </p:cNvPr>
          <p:cNvPicPr>
            <a:picLocks noChangeAspect="1"/>
          </p:cNvPicPr>
          <p:nvPr/>
        </p:nvPicPr>
        <p:blipFill>
          <a:blip r:embed="rId6"/>
          <a:stretch>
            <a:fillRect/>
          </a:stretch>
        </p:blipFill>
        <p:spPr>
          <a:xfrm>
            <a:off x="3619082" y="1765405"/>
            <a:ext cx="1980952" cy="2847619"/>
          </a:xfrm>
          <a:prstGeom prst="rect">
            <a:avLst/>
          </a:prstGeom>
        </p:spPr>
      </p:pic>
    </p:spTree>
    <p:extLst>
      <p:ext uri="{BB962C8B-B14F-4D97-AF65-F5344CB8AC3E}">
        <p14:creationId xmlns:p14="http://schemas.microsoft.com/office/powerpoint/2010/main" val="275269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randombar(horizontal)">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AFA7EEC-E8B4-4D66-B647-29CBB2AD3A39}"/>
              </a:ext>
            </a:extLst>
          </p:cNvPr>
          <p:cNvSpPr txBox="1"/>
          <p:nvPr/>
        </p:nvSpPr>
        <p:spPr>
          <a:xfrm>
            <a:off x="745435" y="586409"/>
            <a:ext cx="7702826" cy="830997"/>
          </a:xfrm>
          <a:prstGeom prst="rect">
            <a:avLst/>
          </a:prstGeom>
          <a:noFill/>
        </p:spPr>
        <p:txBody>
          <a:bodyPr wrap="square" rtlCol="0">
            <a:spAutoFit/>
          </a:bodyPr>
          <a:lstStyle/>
          <a:p>
            <a:r>
              <a:rPr lang="zh-CN" altLang="en-US" sz="4800" dirty="0"/>
              <a:t>目标检测</a:t>
            </a:r>
          </a:p>
        </p:txBody>
      </p:sp>
      <p:pic>
        <p:nvPicPr>
          <p:cNvPr id="6" name="图片 5">
            <a:extLst>
              <a:ext uri="{FF2B5EF4-FFF2-40B4-BE49-F238E27FC236}">
                <a16:creationId xmlns:a16="http://schemas.microsoft.com/office/drawing/2014/main" id="{BB101320-70F0-4263-B660-F3F7DEA2B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083" y="2077065"/>
            <a:ext cx="8553832" cy="3863481"/>
          </a:xfrm>
          <a:prstGeom prst="rect">
            <a:avLst/>
          </a:prstGeom>
        </p:spPr>
      </p:pic>
      <p:sp>
        <p:nvSpPr>
          <p:cNvPr id="8" name="矩形: 圆角 7">
            <a:extLst>
              <a:ext uri="{FF2B5EF4-FFF2-40B4-BE49-F238E27FC236}">
                <a16:creationId xmlns:a16="http://schemas.microsoft.com/office/drawing/2014/main" id="{8EB9A82D-18E5-422F-8F0B-78732F3533BC}"/>
              </a:ext>
            </a:extLst>
          </p:cNvPr>
          <p:cNvSpPr/>
          <p:nvPr/>
        </p:nvSpPr>
        <p:spPr>
          <a:xfrm>
            <a:off x="3975620" y="2581541"/>
            <a:ext cx="1082179"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R-CNN</a:t>
            </a:r>
            <a:endParaRPr lang="zh-CN" altLang="en-US" dirty="0"/>
          </a:p>
        </p:txBody>
      </p:sp>
      <p:sp>
        <p:nvSpPr>
          <p:cNvPr id="9" name="矩形: 圆角 8">
            <a:extLst>
              <a:ext uri="{FF2B5EF4-FFF2-40B4-BE49-F238E27FC236}">
                <a16:creationId xmlns:a16="http://schemas.microsoft.com/office/drawing/2014/main" id="{04496CF3-4881-4353-9AE9-A9F15A2E237C}"/>
              </a:ext>
            </a:extLst>
          </p:cNvPr>
          <p:cNvSpPr/>
          <p:nvPr/>
        </p:nvSpPr>
        <p:spPr>
          <a:xfrm>
            <a:off x="3829768" y="3163325"/>
            <a:ext cx="1345035"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Fast R-CNN</a:t>
            </a:r>
            <a:endParaRPr lang="zh-CN" altLang="en-US" dirty="0"/>
          </a:p>
        </p:txBody>
      </p:sp>
      <p:sp>
        <p:nvSpPr>
          <p:cNvPr id="10" name="矩形: 圆角 9">
            <a:extLst>
              <a:ext uri="{FF2B5EF4-FFF2-40B4-BE49-F238E27FC236}">
                <a16:creationId xmlns:a16="http://schemas.microsoft.com/office/drawing/2014/main" id="{D2B68689-0179-424D-B48B-68DC9186891B}"/>
              </a:ext>
            </a:extLst>
          </p:cNvPr>
          <p:cNvSpPr/>
          <p:nvPr/>
        </p:nvSpPr>
        <p:spPr>
          <a:xfrm>
            <a:off x="3762655" y="3745109"/>
            <a:ext cx="1479259"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Faster R-CNN</a:t>
            </a:r>
            <a:endParaRPr lang="zh-CN" altLang="en-US" dirty="0"/>
          </a:p>
        </p:txBody>
      </p:sp>
      <p:sp>
        <p:nvSpPr>
          <p:cNvPr id="11" name="矩形: 圆角 10">
            <a:extLst>
              <a:ext uri="{FF2B5EF4-FFF2-40B4-BE49-F238E27FC236}">
                <a16:creationId xmlns:a16="http://schemas.microsoft.com/office/drawing/2014/main" id="{575C02FA-00BA-4908-9534-0B27D89A1FC3}"/>
              </a:ext>
            </a:extLst>
          </p:cNvPr>
          <p:cNvSpPr/>
          <p:nvPr/>
        </p:nvSpPr>
        <p:spPr>
          <a:xfrm>
            <a:off x="3785470" y="4331778"/>
            <a:ext cx="1345035"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YOLO</a:t>
            </a:r>
            <a:endParaRPr lang="zh-CN" altLang="en-US" dirty="0"/>
          </a:p>
        </p:txBody>
      </p:sp>
      <p:sp>
        <p:nvSpPr>
          <p:cNvPr id="12" name="矩形: 圆角 11">
            <a:extLst>
              <a:ext uri="{FF2B5EF4-FFF2-40B4-BE49-F238E27FC236}">
                <a16:creationId xmlns:a16="http://schemas.microsoft.com/office/drawing/2014/main" id="{67583133-D357-44C3-BDE3-277E24F18051}"/>
              </a:ext>
            </a:extLst>
          </p:cNvPr>
          <p:cNvSpPr/>
          <p:nvPr/>
        </p:nvSpPr>
        <p:spPr>
          <a:xfrm>
            <a:off x="3785470" y="4888684"/>
            <a:ext cx="1345035"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SSD</a:t>
            </a:r>
            <a:endParaRPr lang="zh-CN" altLang="en-US" dirty="0"/>
          </a:p>
        </p:txBody>
      </p:sp>
      <p:sp>
        <p:nvSpPr>
          <p:cNvPr id="13" name="右大括号 12">
            <a:extLst>
              <a:ext uri="{FF2B5EF4-FFF2-40B4-BE49-F238E27FC236}">
                <a16:creationId xmlns:a16="http://schemas.microsoft.com/office/drawing/2014/main" id="{7F62BF86-610E-4E5D-BDAA-7555FF56C61B}"/>
              </a:ext>
            </a:extLst>
          </p:cNvPr>
          <p:cNvSpPr/>
          <p:nvPr/>
        </p:nvSpPr>
        <p:spPr>
          <a:xfrm>
            <a:off x="5499620" y="2513067"/>
            <a:ext cx="411061" cy="14495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2054A43F-BED0-434A-89F2-C21E239EAF2A}"/>
              </a:ext>
            </a:extLst>
          </p:cNvPr>
          <p:cNvSpPr/>
          <p:nvPr/>
        </p:nvSpPr>
        <p:spPr>
          <a:xfrm>
            <a:off x="6276999" y="3053306"/>
            <a:ext cx="1454093"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多步检测</a:t>
            </a:r>
          </a:p>
        </p:txBody>
      </p:sp>
      <p:sp>
        <p:nvSpPr>
          <p:cNvPr id="15" name="右大括号 14">
            <a:extLst>
              <a:ext uri="{FF2B5EF4-FFF2-40B4-BE49-F238E27FC236}">
                <a16:creationId xmlns:a16="http://schemas.microsoft.com/office/drawing/2014/main" id="{16D6F05C-07FA-4102-926C-F83BEC736D16}"/>
              </a:ext>
            </a:extLst>
          </p:cNvPr>
          <p:cNvSpPr/>
          <p:nvPr/>
        </p:nvSpPr>
        <p:spPr>
          <a:xfrm>
            <a:off x="5499619" y="4375792"/>
            <a:ext cx="411061" cy="9119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50A5B871-602D-4D85-AFE3-94B7A3815932}"/>
              </a:ext>
            </a:extLst>
          </p:cNvPr>
          <p:cNvSpPr/>
          <p:nvPr/>
        </p:nvSpPr>
        <p:spPr>
          <a:xfrm>
            <a:off x="6304963" y="4647187"/>
            <a:ext cx="1454093"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一步检测</a:t>
            </a:r>
          </a:p>
        </p:txBody>
      </p:sp>
      <p:cxnSp>
        <p:nvCxnSpPr>
          <p:cNvPr id="17" name="直接箭头连接符 16">
            <a:extLst>
              <a:ext uri="{FF2B5EF4-FFF2-40B4-BE49-F238E27FC236}">
                <a16:creationId xmlns:a16="http://schemas.microsoft.com/office/drawing/2014/main" id="{E17FEE41-93C3-4A1B-BBBA-FDD429531A61}"/>
              </a:ext>
            </a:extLst>
          </p:cNvPr>
          <p:cNvCxnSpPr/>
          <p:nvPr/>
        </p:nvCxnSpPr>
        <p:spPr>
          <a:xfrm>
            <a:off x="2739642" y="2311731"/>
            <a:ext cx="0" cy="31878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a:extLst>
              <a:ext uri="{FF2B5EF4-FFF2-40B4-BE49-F238E27FC236}">
                <a16:creationId xmlns:a16="http://schemas.microsoft.com/office/drawing/2014/main" id="{80AF0429-2AC0-4F3B-98DC-A0DF03181C41}"/>
              </a:ext>
            </a:extLst>
          </p:cNvPr>
          <p:cNvSpPr/>
          <p:nvPr/>
        </p:nvSpPr>
        <p:spPr>
          <a:xfrm>
            <a:off x="2185644" y="3307923"/>
            <a:ext cx="1107996" cy="369332"/>
          </a:xfrm>
          <a:prstGeom prst="rect">
            <a:avLst/>
          </a:prstGeom>
        </p:spPr>
        <p:txBody>
          <a:bodyPr wrap="none">
            <a:spAutoFit/>
          </a:bodyPr>
          <a:lstStyle/>
          <a:p>
            <a:r>
              <a:rPr lang="zh-CN" altLang="en-US" dirty="0"/>
              <a:t>计算效率</a:t>
            </a:r>
          </a:p>
        </p:txBody>
      </p:sp>
      <p:sp>
        <p:nvSpPr>
          <p:cNvPr id="19" name="矩形 18">
            <a:extLst>
              <a:ext uri="{FF2B5EF4-FFF2-40B4-BE49-F238E27FC236}">
                <a16:creationId xmlns:a16="http://schemas.microsoft.com/office/drawing/2014/main" id="{42A2A36B-FE0F-4238-A36B-08C60812E694}"/>
              </a:ext>
            </a:extLst>
          </p:cNvPr>
          <p:cNvSpPr/>
          <p:nvPr/>
        </p:nvSpPr>
        <p:spPr>
          <a:xfrm>
            <a:off x="2185644" y="3777888"/>
            <a:ext cx="1107996" cy="369332"/>
          </a:xfrm>
          <a:prstGeom prst="rect">
            <a:avLst/>
          </a:prstGeom>
        </p:spPr>
        <p:txBody>
          <a:bodyPr wrap="none">
            <a:spAutoFit/>
          </a:bodyPr>
          <a:lstStyle/>
          <a:p>
            <a:r>
              <a:rPr lang="zh-CN" altLang="en-US" dirty="0"/>
              <a:t>模型精度</a:t>
            </a:r>
          </a:p>
        </p:txBody>
      </p:sp>
    </p:spTree>
    <p:extLst>
      <p:ext uri="{BB962C8B-B14F-4D97-AF65-F5344CB8AC3E}">
        <p14:creationId xmlns:p14="http://schemas.microsoft.com/office/powerpoint/2010/main" val="380627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randombar(horizontal)">
                                      <p:cBhvr>
                                        <p:cTn id="30" dur="500"/>
                                        <p:tgtEl>
                                          <p:spTgt spid="13"/>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randombar(horizontal)">
                                      <p:cBhvr>
                                        <p:cTn id="33" dur="500"/>
                                        <p:tgtEl>
                                          <p:spTgt spid="14"/>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randombar(horizontal)">
                                      <p:cBhvr>
                                        <p:cTn id="36" dur="500"/>
                                        <p:tgtEl>
                                          <p:spTgt spid="15"/>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randombar(horizontal)">
                                      <p:cBhvr>
                                        <p:cTn id="39" dur="500"/>
                                        <p:tgtEl>
                                          <p:spTgt spid="16"/>
                                        </p:tgtEl>
                                      </p:cBhvr>
                                    </p:animEffect>
                                  </p:childTnLst>
                                </p:cTn>
                              </p:par>
                              <p:par>
                                <p:cTn id="40" presetID="14"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randombar(horizontal)">
                                      <p:cBhvr>
                                        <p:cTn id="42" dur="500"/>
                                        <p:tgtEl>
                                          <p:spTgt spid="17"/>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randombar(horizontal)">
                                      <p:cBhvr>
                                        <p:cTn id="45" dur="500"/>
                                        <p:tgtEl>
                                          <p:spTgt spid="18"/>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68543016-C680-41FC-B7BC-FFA70A45877E}"/>
              </a:ext>
            </a:extLst>
          </p:cNvPr>
          <p:cNvPicPr>
            <a:picLocks noChangeAspect="1"/>
          </p:cNvPicPr>
          <p:nvPr/>
        </p:nvPicPr>
        <p:blipFill>
          <a:blip r:embed="rId3"/>
          <a:stretch>
            <a:fillRect/>
          </a:stretch>
        </p:blipFill>
        <p:spPr>
          <a:xfrm>
            <a:off x="1242939" y="1292087"/>
            <a:ext cx="2152381" cy="2657143"/>
          </a:xfrm>
          <a:prstGeom prst="rect">
            <a:avLst/>
          </a:prstGeom>
        </p:spPr>
      </p:pic>
      <p:sp>
        <p:nvSpPr>
          <p:cNvPr id="23" name="矩形: 圆角 22">
            <a:extLst>
              <a:ext uri="{FF2B5EF4-FFF2-40B4-BE49-F238E27FC236}">
                <a16:creationId xmlns:a16="http://schemas.microsoft.com/office/drawing/2014/main" id="{626D9D8C-E6BF-4278-B8C4-FCA2CCA3D83C}"/>
              </a:ext>
            </a:extLst>
          </p:cNvPr>
          <p:cNvSpPr/>
          <p:nvPr/>
        </p:nvSpPr>
        <p:spPr>
          <a:xfrm>
            <a:off x="3737113" y="1977887"/>
            <a:ext cx="1620078" cy="4671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是什么？</a:t>
            </a:r>
          </a:p>
        </p:txBody>
      </p:sp>
      <p:sp>
        <p:nvSpPr>
          <p:cNvPr id="24" name="矩形: 圆角 23">
            <a:extLst>
              <a:ext uri="{FF2B5EF4-FFF2-40B4-BE49-F238E27FC236}">
                <a16:creationId xmlns:a16="http://schemas.microsoft.com/office/drawing/2014/main" id="{D564B4F0-CDA4-4C85-B98B-A2F8D38E6932}"/>
              </a:ext>
            </a:extLst>
          </p:cNvPr>
          <p:cNvSpPr/>
          <p:nvPr/>
        </p:nvSpPr>
        <p:spPr>
          <a:xfrm>
            <a:off x="3737113" y="2812773"/>
            <a:ext cx="1620078" cy="4671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在哪？</a:t>
            </a:r>
          </a:p>
        </p:txBody>
      </p:sp>
      <p:sp>
        <p:nvSpPr>
          <p:cNvPr id="25" name="文本框 24">
            <a:extLst>
              <a:ext uri="{FF2B5EF4-FFF2-40B4-BE49-F238E27FC236}">
                <a16:creationId xmlns:a16="http://schemas.microsoft.com/office/drawing/2014/main" id="{7540E8A3-B3E5-4C5A-A4CE-D19550DB8BA0}"/>
              </a:ext>
            </a:extLst>
          </p:cNvPr>
          <p:cNvSpPr txBox="1"/>
          <p:nvPr/>
        </p:nvSpPr>
        <p:spPr>
          <a:xfrm>
            <a:off x="4263887" y="2274957"/>
            <a:ext cx="387626" cy="707886"/>
          </a:xfrm>
          <a:prstGeom prst="rect">
            <a:avLst/>
          </a:prstGeom>
          <a:noFill/>
        </p:spPr>
        <p:txBody>
          <a:bodyPr wrap="square" rtlCol="0">
            <a:spAutoFit/>
          </a:bodyPr>
          <a:lstStyle/>
          <a:p>
            <a:r>
              <a:rPr lang="en-US" altLang="zh-CN" sz="4000" dirty="0"/>
              <a:t>+</a:t>
            </a:r>
            <a:endParaRPr lang="zh-CN" altLang="en-US" sz="4000" dirty="0"/>
          </a:p>
        </p:txBody>
      </p:sp>
      <p:sp>
        <p:nvSpPr>
          <p:cNvPr id="26" name="矩形: 圆角 25">
            <a:extLst>
              <a:ext uri="{FF2B5EF4-FFF2-40B4-BE49-F238E27FC236}">
                <a16:creationId xmlns:a16="http://schemas.microsoft.com/office/drawing/2014/main" id="{982F6A41-6A93-4060-A6D3-07FCA23E16FA}"/>
              </a:ext>
            </a:extLst>
          </p:cNvPr>
          <p:cNvSpPr/>
          <p:nvPr/>
        </p:nvSpPr>
        <p:spPr>
          <a:xfrm>
            <a:off x="6579703" y="2310295"/>
            <a:ext cx="3766931" cy="100495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滑动不同大小的候选框，然后对候选框内的图片提取特征，进行分类</a:t>
            </a:r>
          </a:p>
        </p:txBody>
      </p:sp>
      <p:pic>
        <p:nvPicPr>
          <p:cNvPr id="1026" name="Picture 2" descr="https://pic1.zhimg.com/50/v2-6fe13f10a9cb286f06aa1e3e2a2b29bc_hd.jpg">
            <a:extLst>
              <a:ext uri="{FF2B5EF4-FFF2-40B4-BE49-F238E27FC236}">
                <a16:creationId xmlns:a16="http://schemas.microsoft.com/office/drawing/2014/main" id="{4D5CE1C3-1688-4DA1-B928-1A2E30EE0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616" y="4565167"/>
            <a:ext cx="28670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c1.zhimg.com/50/v2-e26ffc0835bc30dede8d82989ef9e178_hd.jpg">
            <a:extLst>
              <a:ext uri="{FF2B5EF4-FFF2-40B4-BE49-F238E27FC236}">
                <a16:creationId xmlns:a16="http://schemas.microsoft.com/office/drawing/2014/main" id="{3045B763-4297-4330-A1F5-15E492D2AE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3874" y="5103329"/>
            <a:ext cx="1600200" cy="333375"/>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圆角 30">
            <a:extLst>
              <a:ext uri="{FF2B5EF4-FFF2-40B4-BE49-F238E27FC236}">
                <a16:creationId xmlns:a16="http://schemas.microsoft.com/office/drawing/2014/main" id="{3A70DC05-17F3-4B4B-8F8C-CE372FBE58B7}"/>
              </a:ext>
            </a:extLst>
          </p:cNvPr>
          <p:cNvSpPr/>
          <p:nvPr/>
        </p:nvSpPr>
        <p:spPr>
          <a:xfrm>
            <a:off x="6579704" y="3811104"/>
            <a:ext cx="3766931" cy="100495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按规则聚类生成候选框，然后对候选框内的图片提取特征，进行分类</a:t>
            </a:r>
          </a:p>
        </p:txBody>
      </p:sp>
    </p:spTree>
    <p:extLst>
      <p:ext uri="{BB962C8B-B14F-4D97-AF65-F5344CB8AC3E}">
        <p14:creationId xmlns:p14="http://schemas.microsoft.com/office/powerpoint/2010/main" val="355144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randombar(horizontal)">
                                      <p:cBhvr>
                                        <p:cTn id="21" dur="500"/>
                                        <p:tgtEl>
                                          <p:spTgt spid="1026"/>
                                        </p:tgtEl>
                                      </p:cBhvr>
                                    </p:animEffect>
                                  </p:childTnLst>
                                </p:cTn>
                              </p:par>
                              <p:par>
                                <p:cTn id="22" presetID="14" presetClass="entr" presetSubtype="1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randombar(horizontal)">
                                      <p:cBhvr>
                                        <p:cTn id="24" dur="500"/>
                                        <p:tgtEl>
                                          <p:spTgt spid="102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arn(inVertical)">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FDAED59-711F-45C6-8D7A-98069E7B9B6D}"/>
              </a:ext>
            </a:extLst>
          </p:cNvPr>
          <p:cNvPicPr>
            <a:picLocks noChangeAspect="1"/>
          </p:cNvPicPr>
          <p:nvPr/>
        </p:nvPicPr>
        <p:blipFill>
          <a:blip r:embed="rId3"/>
          <a:stretch>
            <a:fillRect/>
          </a:stretch>
        </p:blipFill>
        <p:spPr>
          <a:xfrm>
            <a:off x="343619" y="943285"/>
            <a:ext cx="11504762" cy="4971429"/>
          </a:xfrm>
          <a:prstGeom prst="rect">
            <a:avLst/>
          </a:prstGeom>
        </p:spPr>
      </p:pic>
    </p:spTree>
    <p:extLst>
      <p:ext uri="{BB962C8B-B14F-4D97-AF65-F5344CB8AC3E}">
        <p14:creationId xmlns:p14="http://schemas.microsoft.com/office/powerpoint/2010/main" val="2829283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E40AD3-30E4-4B14-9C88-0F0ADB89240A}"/>
              </a:ext>
            </a:extLst>
          </p:cNvPr>
          <p:cNvSpPr txBox="1"/>
          <p:nvPr/>
        </p:nvSpPr>
        <p:spPr>
          <a:xfrm>
            <a:off x="745435" y="586409"/>
            <a:ext cx="7702826" cy="830997"/>
          </a:xfrm>
          <a:prstGeom prst="rect">
            <a:avLst/>
          </a:prstGeom>
          <a:noFill/>
        </p:spPr>
        <p:txBody>
          <a:bodyPr wrap="square" rtlCol="0">
            <a:spAutoFit/>
          </a:bodyPr>
          <a:lstStyle/>
          <a:p>
            <a:r>
              <a:rPr lang="en-US" altLang="zh-CN" sz="4800" dirty="0"/>
              <a:t>Region proposals</a:t>
            </a:r>
            <a:endParaRPr lang="zh-CN" altLang="en-US" sz="4800" dirty="0"/>
          </a:p>
        </p:txBody>
      </p:sp>
      <p:sp>
        <p:nvSpPr>
          <p:cNvPr id="9" name="矩形 8">
            <a:extLst>
              <a:ext uri="{FF2B5EF4-FFF2-40B4-BE49-F238E27FC236}">
                <a16:creationId xmlns:a16="http://schemas.microsoft.com/office/drawing/2014/main" id="{7684FD02-23BA-47BA-8FBE-B518728B5B76}"/>
              </a:ext>
            </a:extLst>
          </p:cNvPr>
          <p:cNvSpPr/>
          <p:nvPr/>
        </p:nvSpPr>
        <p:spPr>
          <a:xfrm>
            <a:off x="1406388" y="1893561"/>
            <a:ext cx="2617255" cy="523220"/>
          </a:xfrm>
          <a:prstGeom prst="rect">
            <a:avLst/>
          </a:prstGeom>
        </p:spPr>
        <p:txBody>
          <a:bodyPr wrap="none">
            <a:spAutoFit/>
          </a:bodyPr>
          <a:lstStyle/>
          <a:p>
            <a:r>
              <a:rPr lang="en-US" altLang="zh-CN" sz="2800" dirty="0"/>
              <a:t>Selective Search </a:t>
            </a:r>
            <a:endParaRPr lang="zh-CN" altLang="en-US" sz="2800" dirty="0"/>
          </a:p>
        </p:txBody>
      </p:sp>
      <p:sp>
        <p:nvSpPr>
          <p:cNvPr id="10" name="左大括号 9">
            <a:extLst>
              <a:ext uri="{FF2B5EF4-FFF2-40B4-BE49-F238E27FC236}">
                <a16:creationId xmlns:a16="http://schemas.microsoft.com/office/drawing/2014/main" id="{E1A34F3A-8B7F-43F6-B37B-2A1DF8351A62}"/>
              </a:ext>
            </a:extLst>
          </p:cNvPr>
          <p:cNvSpPr/>
          <p:nvPr/>
        </p:nvSpPr>
        <p:spPr>
          <a:xfrm>
            <a:off x="4174435" y="1500917"/>
            <a:ext cx="311378" cy="1371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AAD5C9E-34BC-4B22-ABAE-E2E681D73AC7}"/>
              </a:ext>
            </a:extLst>
          </p:cNvPr>
          <p:cNvSpPr txBox="1"/>
          <p:nvPr/>
        </p:nvSpPr>
        <p:spPr>
          <a:xfrm>
            <a:off x="4636605" y="1500917"/>
            <a:ext cx="3916017" cy="369332"/>
          </a:xfrm>
          <a:prstGeom prst="rect">
            <a:avLst/>
          </a:prstGeom>
          <a:noFill/>
        </p:spPr>
        <p:txBody>
          <a:bodyPr wrap="square" rtlCol="0">
            <a:spAutoFit/>
          </a:bodyPr>
          <a:lstStyle/>
          <a:p>
            <a:r>
              <a:rPr lang="en-US" altLang="zh-CN" dirty="0"/>
              <a:t>1. </a:t>
            </a:r>
            <a:r>
              <a:rPr lang="zh-CN" altLang="en-US" dirty="0"/>
              <a:t>将图像分割成</a:t>
            </a:r>
            <a:r>
              <a:rPr lang="en-US" altLang="zh-CN" dirty="0"/>
              <a:t>1k~2k</a:t>
            </a:r>
            <a:r>
              <a:rPr lang="zh-CN" altLang="en-US" dirty="0"/>
              <a:t>个小区域</a:t>
            </a:r>
          </a:p>
        </p:txBody>
      </p:sp>
      <p:sp>
        <p:nvSpPr>
          <p:cNvPr id="12" name="文本框 11">
            <a:extLst>
              <a:ext uri="{FF2B5EF4-FFF2-40B4-BE49-F238E27FC236}">
                <a16:creationId xmlns:a16="http://schemas.microsoft.com/office/drawing/2014/main" id="{EA025C57-A84D-4A26-870E-48951D3628BF}"/>
              </a:ext>
            </a:extLst>
          </p:cNvPr>
          <p:cNvSpPr txBox="1"/>
          <p:nvPr/>
        </p:nvSpPr>
        <p:spPr>
          <a:xfrm>
            <a:off x="4636605" y="2025026"/>
            <a:ext cx="3916017" cy="369332"/>
          </a:xfrm>
          <a:prstGeom prst="rect">
            <a:avLst/>
          </a:prstGeom>
          <a:noFill/>
        </p:spPr>
        <p:txBody>
          <a:bodyPr wrap="square" rtlCol="0">
            <a:spAutoFit/>
          </a:bodyPr>
          <a:lstStyle/>
          <a:p>
            <a:r>
              <a:rPr lang="en-US" altLang="zh-CN" dirty="0"/>
              <a:t>2. </a:t>
            </a:r>
            <a:r>
              <a:rPr lang="zh-CN" altLang="en-US" dirty="0"/>
              <a:t>按</a:t>
            </a:r>
            <a:r>
              <a:rPr lang="zh-CN" altLang="en-US" dirty="0">
                <a:solidFill>
                  <a:srgbClr val="00B0F0"/>
                </a:solidFill>
              </a:rPr>
              <a:t>规则</a:t>
            </a:r>
            <a:r>
              <a:rPr lang="zh-CN" altLang="en-US" dirty="0"/>
              <a:t>合并区域，直到合成整张图</a:t>
            </a:r>
          </a:p>
        </p:txBody>
      </p:sp>
      <p:sp>
        <p:nvSpPr>
          <p:cNvPr id="14" name="文本框 13">
            <a:extLst>
              <a:ext uri="{FF2B5EF4-FFF2-40B4-BE49-F238E27FC236}">
                <a16:creationId xmlns:a16="http://schemas.microsoft.com/office/drawing/2014/main" id="{0C4B1568-15E8-42EB-AD2D-A0D10EC2123A}"/>
              </a:ext>
            </a:extLst>
          </p:cNvPr>
          <p:cNvSpPr txBox="1"/>
          <p:nvPr/>
        </p:nvSpPr>
        <p:spPr>
          <a:xfrm>
            <a:off x="4636605" y="2503185"/>
            <a:ext cx="3916017" cy="369332"/>
          </a:xfrm>
          <a:prstGeom prst="rect">
            <a:avLst/>
          </a:prstGeom>
          <a:noFill/>
        </p:spPr>
        <p:txBody>
          <a:bodyPr wrap="square" rtlCol="0">
            <a:spAutoFit/>
          </a:bodyPr>
          <a:lstStyle/>
          <a:p>
            <a:r>
              <a:rPr lang="en-US" altLang="zh-CN" dirty="0"/>
              <a:t>3. </a:t>
            </a:r>
            <a:r>
              <a:rPr lang="zh-CN" altLang="en-US" dirty="0"/>
              <a:t>输出曾经存在过的所有区域</a:t>
            </a:r>
          </a:p>
        </p:txBody>
      </p:sp>
      <p:sp>
        <p:nvSpPr>
          <p:cNvPr id="15" name="矩形 14">
            <a:extLst>
              <a:ext uri="{FF2B5EF4-FFF2-40B4-BE49-F238E27FC236}">
                <a16:creationId xmlns:a16="http://schemas.microsoft.com/office/drawing/2014/main" id="{E7024843-B6DF-4F40-8E9E-5241D187F16D}"/>
              </a:ext>
            </a:extLst>
          </p:cNvPr>
          <p:cNvSpPr/>
          <p:nvPr/>
        </p:nvSpPr>
        <p:spPr>
          <a:xfrm>
            <a:off x="2402686" y="3490448"/>
            <a:ext cx="1620957" cy="523220"/>
          </a:xfrm>
          <a:prstGeom prst="rect">
            <a:avLst/>
          </a:prstGeom>
        </p:spPr>
        <p:txBody>
          <a:bodyPr wrap="none">
            <a:spAutoFit/>
          </a:bodyPr>
          <a:lstStyle/>
          <a:p>
            <a:r>
              <a:rPr lang="zh-CN" altLang="en-US" sz="2800" dirty="0"/>
              <a:t>合并规则</a:t>
            </a:r>
          </a:p>
        </p:txBody>
      </p:sp>
      <p:sp>
        <p:nvSpPr>
          <p:cNvPr id="16" name="左大括号 15">
            <a:extLst>
              <a:ext uri="{FF2B5EF4-FFF2-40B4-BE49-F238E27FC236}">
                <a16:creationId xmlns:a16="http://schemas.microsoft.com/office/drawing/2014/main" id="{529231C8-5DFE-4A8D-8283-5F3915D63F9D}"/>
              </a:ext>
            </a:extLst>
          </p:cNvPr>
          <p:cNvSpPr/>
          <p:nvPr/>
        </p:nvSpPr>
        <p:spPr>
          <a:xfrm>
            <a:off x="4174433" y="3072884"/>
            <a:ext cx="311378" cy="1371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D06BFC6-089D-48BD-B1FE-D7329F5CEEC9}"/>
              </a:ext>
            </a:extLst>
          </p:cNvPr>
          <p:cNvSpPr txBox="1"/>
          <p:nvPr/>
        </p:nvSpPr>
        <p:spPr>
          <a:xfrm>
            <a:off x="4636606" y="3143251"/>
            <a:ext cx="1843708" cy="369332"/>
          </a:xfrm>
          <a:prstGeom prst="rect">
            <a:avLst/>
          </a:prstGeom>
          <a:noFill/>
        </p:spPr>
        <p:txBody>
          <a:bodyPr wrap="square" rtlCol="0">
            <a:spAutoFit/>
          </a:bodyPr>
          <a:lstStyle/>
          <a:p>
            <a:r>
              <a:rPr lang="zh-CN" altLang="en-US" dirty="0"/>
              <a:t>颜色，纹理相近</a:t>
            </a:r>
          </a:p>
        </p:txBody>
      </p:sp>
      <p:sp>
        <p:nvSpPr>
          <p:cNvPr id="18" name="文本框 17">
            <a:extLst>
              <a:ext uri="{FF2B5EF4-FFF2-40B4-BE49-F238E27FC236}">
                <a16:creationId xmlns:a16="http://schemas.microsoft.com/office/drawing/2014/main" id="{354092F7-44B3-48C2-94CA-EB3F1DD59C7F}"/>
              </a:ext>
            </a:extLst>
          </p:cNvPr>
          <p:cNvSpPr txBox="1"/>
          <p:nvPr/>
        </p:nvSpPr>
        <p:spPr>
          <a:xfrm>
            <a:off x="4636606" y="3641144"/>
            <a:ext cx="1843708" cy="369332"/>
          </a:xfrm>
          <a:prstGeom prst="rect">
            <a:avLst/>
          </a:prstGeom>
          <a:noFill/>
        </p:spPr>
        <p:txBody>
          <a:bodyPr wrap="square" rtlCol="0">
            <a:spAutoFit/>
          </a:bodyPr>
          <a:lstStyle/>
          <a:p>
            <a:r>
              <a:rPr lang="zh-CN" altLang="en-US" dirty="0"/>
              <a:t>优先合成小区域</a:t>
            </a:r>
          </a:p>
        </p:txBody>
      </p:sp>
      <p:sp>
        <p:nvSpPr>
          <p:cNvPr id="19" name="文本框 18">
            <a:extLst>
              <a:ext uri="{FF2B5EF4-FFF2-40B4-BE49-F238E27FC236}">
                <a16:creationId xmlns:a16="http://schemas.microsoft.com/office/drawing/2014/main" id="{F4980D10-54AC-4166-8F5B-47CC5E37FEBE}"/>
              </a:ext>
            </a:extLst>
          </p:cNvPr>
          <p:cNvSpPr txBox="1"/>
          <p:nvPr/>
        </p:nvSpPr>
        <p:spPr>
          <a:xfrm>
            <a:off x="4636606" y="4158916"/>
            <a:ext cx="2748168" cy="369332"/>
          </a:xfrm>
          <a:prstGeom prst="rect">
            <a:avLst/>
          </a:prstGeom>
          <a:noFill/>
        </p:spPr>
        <p:txBody>
          <a:bodyPr wrap="square" rtlCol="0">
            <a:spAutoFit/>
          </a:bodyPr>
          <a:lstStyle/>
          <a:p>
            <a:r>
              <a:rPr lang="zh-CN" altLang="en-US" dirty="0"/>
              <a:t>保证合成后的形状规则</a:t>
            </a:r>
          </a:p>
        </p:txBody>
      </p:sp>
      <p:pic>
        <p:nvPicPr>
          <p:cNvPr id="2052" name="Picture 4" descr="https://pic2.zhimg.com/50/v2-616af8e96637b9b3280e71e05877db59_hd.jpg">
            <a:extLst>
              <a:ext uri="{FF2B5EF4-FFF2-40B4-BE49-F238E27FC236}">
                <a16:creationId xmlns:a16="http://schemas.microsoft.com/office/drawing/2014/main" id="{81CBA342-1AEE-4680-804E-7FAB2D07C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165" y="3177659"/>
            <a:ext cx="325755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0C24991A-2950-4C37-B40D-E475E79B7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95" y="2026395"/>
            <a:ext cx="6610771" cy="3968162"/>
          </a:xfrm>
          <a:prstGeom prst="rect">
            <a:avLst/>
          </a:prstGeom>
        </p:spPr>
      </p:pic>
      <p:pic>
        <p:nvPicPr>
          <p:cNvPr id="13" name="图片 12">
            <a:extLst>
              <a:ext uri="{FF2B5EF4-FFF2-40B4-BE49-F238E27FC236}">
                <a16:creationId xmlns:a16="http://schemas.microsoft.com/office/drawing/2014/main" id="{7583D520-25EC-40A5-9BD6-8225050ED1B6}"/>
              </a:ext>
            </a:extLst>
          </p:cNvPr>
          <p:cNvPicPr>
            <a:picLocks noChangeAspect="1"/>
          </p:cNvPicPr>
          <p:nvPr/>
        </p:nvPicPr>
        <p:blipFill>
          <a:blip r:embed="rId5"/>
          <a:stretch>
            <a:fillRect/>
          </a:stretch>
        </p:blipFill>
        <p:spPr>
          <a:xfrm>
            <a:off x="472300" y="1691890"/>
            <a:ext cx="11076780" cy="2971537"/>
          </a:xfrm>
          <a:prstGeom prst="rect">
            <a:avLst/>
          </a:prstGeom>
        </p:spPr>
      </p:pic>
    </p:spTree>
    <p:extLst>
      <p:ext uri="{BB962C8B-B14F-4D97-AF65-F5344CB8AC3E}">
        <p14:creationId xmlns:p14="http://schemas.microsoft.com/office/powerpoint/2010/main" val="163950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500"/>
                                        <p:tgtEl>
                                          <p:spTgt spid="1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randombar(horizontal)">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randombar(horizontal)">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randombar(horizontal)">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p:bldP spid="14" grpId="0"/>
      <p:bldP spid="15" grpId="0"/>
      <p:bldP spid="16" grpId="0" animBg="1"/>
      <p:bldP spid="17"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C7C8B28-98BE-434A-AEB2-049575D11F8E}"/>
              </a:ext>
            </a:extLst>
          </p:cNvPr>
          <p:cNvSpPr txBox="1"/>
          <p:nvPr/>
        </p:nvSpPr>
        <p:spPr>
          <a:xfrm>
            <a:off x="745435" y="586409"/>
            <a:ext cx="7702826" cy="830997"/>
          </a:xfrm>
          <a:prstGeom prst="rect">
            <a:avLst/>
          </a:prstGeom>
          <a:noFill/>
        </p:spPr>
        <p:txBody>
          <a:bodyPr wrap="square" rtlCol="0">
            <a:spAutoFit/>
          </a:bodyPr>
          <a:lstStyle/>
          <a:p>
            <a:r>
              <a:rPr lang="en-US" altLang="zh-CN" sz="4800" dirty="0"/>
              <a:t>R - CNN</a:t>
            </a:r>
            <a:endParaRPr lang="zh-CN" altLang="en-US" sz="4800" dirty="0"/>
          </a:p>
        </p:txBody>
      </p:sp>
      <p:sp>
        <p:nvSpPr>
          <p:cNvPr id="10" name="矩形: 圆角 9">
            <a:extLst>
              <a:ext uri="{FF2B5EF4-FFF2-40B4-BE49-F238E27FC236}">
                <a16:creationId xmlns:a16="http://schemas.microsoft.com/office/drawing/2014/main" id="{688A27E8-E3F6-4B9C-A20B-63A25AE3C052}"/>
              </a:ext>
            </a:extLst>
          </p:cNvPr>
          <p:cNvSpPr/>
          <p:nvPr/>
        </p:nvSpPr>
        <p:spPr>
          <a:xfrm>
            <a:off x="983974" y="1729409"/>
            <a:ext cx="2126974" cy="47707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候选区域生成</a:t>
            </a:r>
            <a:r>
              <a:rPr lang="en-US" altLang="zh-CN" dirty="0"/>
              <a:t>2k</a:t>
            </a:r>
            <a:endParaRPr lang="zh-CN" altLang="en-US" dirty="0"/>
          </a:p>
        </p:txBody>
      </p:sp>
      <p:sp>
        <p:nvSpPr>
          <p:cNvPr id="11" name="矩形: 圆角 10">
            <a:extLst>
              <a:ext uri="{FF2B5EF4-FFF2-40B4-BE49-F238E27FC236}">
                <a16:creationId xmlns:a16="http://schemas.microsoft.com/office/drawing/2014/main" id="{3CB75360-5E95-4B99-9CC5-0A4B1A0E908F}"/>
              </a:ext>
            </a:extLst>
          </p:cNvPr>
          <p:cNvSpPr/>
          <p:nvPr/>
        </p:nvSpPr>
        <p:spPr>
          <a:xfrm>
            <a:off x="983974" y="2408583"/>
            <a:ext cx="2126974" cy="47707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 特征提取</a:t>
            </a:r>
          </a:p>
        </p:txBody>
      </p:sp>
      <p:sp>
        <p:nvSpPr>
          <p:cNvPr id="12" name="矩形: 圆角 11">
            <a:extLst>
              <a:ext uri="{FF2B5EF4-FFF2-40B4-BE49-F238E27FC236}">
                <a16:creationId xmlns:a16="http://schemas.microsoft.com/office/drawing/2014/main" id="{3AF2571B-09BF-40DD-9B86-EA7BDD5F2C08}"/>
              </a:ext>
            </a:extLst>
          </p:cNvPr>
          <p:cNvSpPr/>
          <p:nvPr/>
        </p:nvSpPr>
        <p:spPr>
          <a:xfrm>
            <a:off x="983974" y="3087757"/>
            <a:ext cx="2126974" cy="47707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类别判断</a:t>
            </a:r>
          </a:p>
        </p:txBody>
      </p:sp>
      <p:sp>
        <p:nvSpPr>
          <p:cNvPr id="13" name="矩形: 圆角 12">
            <a:extLst>
              <a:ext uri="{FF2B5EF4-FFF2-40B4-BE49-F238E27FC236}">
                <a16:creationId xmlns:a16="http://schemas.microsoft.com/office/drawing/2014/main" id="{43C502A8-F0F6-4F03-87E3-45D98D302328}"/>
              </a:ext>
            </a:extLst>
          </p:cNvPr>
          <p:cNvSpPr/>
          <p:nvPr/>
        </p:nvSpPr>
        <p:spPr>
          <a:xfrm>
            <a:off x="983974" y="3766931"/>
            <a:ext cx="2126974" cy="47707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位置精修</a:t>
            </a:r>
          </a:p>
        </p:txBody>
      </p:sp>
      <p:sp>
        <p:nvSpPr>
          <p:cNvPr id="14" name="矩形: 圆角 13">
            <a:extLst>
              <a:ext uri="{FF2B5EF4-FFF2-40B4-BE49-F238E27FC236}">
                <a16:creationId xmlns:a16="http://schemas.microsoft.com/office/drawing/2014/main" id="{878D0D6F-A1CF-4D3B-8622-AE8FEEB75A91}"/>
              </a:ext>
            </a:extLst>
          </p:cNvPr>
          <p:cNvSpPr/>
          <p:nvPr/>
        </p:nvSpPr>
        <p:spPr>
          <a:xfrm>
            <a:off x="4482548" y="2206487"/>
            <a:ext cx="1749287" cy="73549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特定任务</a:t>
            </a:r>
            <a:r>
              <a:rPr lang="en-US" altLang="zh-CN" dirty="0"/>
              <a:t> </a:t>
            </a:r>
            <a:br>
              <a:rPr lang="en-US" altLang="zh-CN" dirty="0"/>
            </a:br>
            <a:r>
              <a:rPr lang="en-US" altLang="zh-CN" dirty="0"/>
              <a:t>pre-train</a:t>
            </a:r>
            <a:br>
              <a:rPr lang="en-US" altLang="zh-CN" dirty="0"/>
            </a:br>
            <a:r>
              <a:rPr lang="en-US" altLang="zh-CN" dirty="0" err="1"/>
              <a:t>AlexNet</a:t>
            </a:r>
            <a:endParaRPr lang="zh-CN" altLang="en-US" dirty="0"/>
          </a:p>
        </p:txBody>
      </p:sp>
      <p:sp>
        <p:nvSpPr>
          <p:cNvPr id="15" name="矩形: 圆角 14">
            <a:extLst>
              <a:ext uri="{FF2B5EF4-FFF2-40B4-BE49-F238E27FC236}">
                <a16:creationId xmlns:a16="http://schemas.microsoft.com/office/drawing/2014/main" id="{B9F61EE7-D09A-4F94-B1F4-8DF90692FD13}"/>
              </a:ext>
            </a:extLst>
          </p:cNvPr>
          <p:cNvSpPr/>
          <p:nvPr/>
        </p:nvSpPr>
        <p:spPr>
          <a:xfrm>
            <a:off x="4666421" y="3269974"/>
            <a:ext cx="1381540" cy="58972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4096-vector</a:t>
            </a:r>
            <a:endParaRPr lang="zh-CN" altLang="en-US" dirty="0"/>
          </a:p>
        </p:txBody>
      </p:sp>
      <p:cxnSp>
        <p:nvCxnSpPr>
          <p:cNvPr id="17" name="直接箭头连接符 16">
            <a:extLst>
              <a:ext uri="{FF2B5EF4-FFF2-40B4-BE49-F238E27FC236}">
                <a16:creationId xmlns:a16="http://schemas.microsoft.com/office/drawing/2014/main" id="{01167E62-4C63-43A4-8C43-72F8C75D8B0C}"/>
              </a:ext>
            </a:extLst>
          </p:cNvPr>
          <p:cNvCxnSpPr>
            <a:cxnSpLocks/>
            <a:stCxn id="10" idx="3"/>
            <a:endCxn id="14" idx="1"/>
          </p:cNvCxnSpPr>
          <p:nvPr/>
        </p:nvCxnSpPr>
        <p:spPr>
          <a:xfrm>
            <a:off x="3110948" y="1967948"/>
            <a:ext cx="1371600" cy="606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990A2A2-3502-422C-8EF1-17A8CD1689E5}"/>
              </a:ext>
            </a:extLst>
          </p:cNvPr>
          <p:cNvCxnSpPr>
            <a:cxnSpLocks/>
            <a:stCxn id="14" idx="2"/>
          </p:cNvCxnSpPr>
          <p:nvPr/>
        </p:nvCxnSpPr>
        <p:spPr>
          <a:xfrm>
            <a:off x="5357192" y="2941983"/>
            <a:ext cx="0" cy="327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3817DDF-646B-4435-A723-CBDA2F29C18F}"/>
              </a:ext>
            </a:extLst>
          </p:cNvPr>
          <p:cNvCxnSpPr>
            <a:cxnSpLocks/>
          </p:cNvCxnSpPr>
          <p:nvPr/>
        </p:nvCxnSpPr>
        <p:spPr>
          <a:xfrm>
            <a:off x="5357192" y="3859696"/>
            <a:ext cx="0" cy="327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思想气泡: 云 25">
            <a:extLst>
              <a:ext uri="{FF2B5EF4-FFF2-40B4-BE49-F238E27FC236}">
                <a16:creationId xmlns:a16="http://schemas.microsoft.com/office/drawing/2014/main" id="{90F9FE4E-78E4-48CD-B18C-091799FFD9F8}"/>
              </a:ext>
            </a:extLst>
          </p:cNvPr>
          <p:cNvSpPr/>
          <p:nvPr/>
        </p:nvSpPr>
        <p:spPr>
          <a:xfrm>
            <a:off x="2951922" y="327991"/>
            <a:ext cx="1714500" cy="1212220"/>
          </a:xfrm>
          <a:prstGeom prst="cloudCallout">
            <a:avLst>
              <a:gd name="adj1" fmla="val -77160"/>
              <a:gd name="adj2" fmla="val 4723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候选区大小不同</a:t>
            </a:r>
          </a:p>
        </p:txBody>
      </p:sp>
      <p:sp>
        <p:nvSpPr>
          <p:cNvPr id="27" name="思想气泡: 云 26">
            <a:extLst>
              <a:ext uri="{FF2B5EF4-FFF2-40B4-BE49-F238E27FC236}">
                <a16:creationId xmlns:a16="http://schemas.microsoft.com/office/drawing/2014/main" id="{C4CBC01F-4FA0-4DEA-AADB-F63A79744484}"/>
              </a:ext>
            </a:extLst>
          </p:cNvPr>
          <p:cNvSpPr/>
          <p:nvPr/>
        </p:nvSpPr>
        <p:spPr>
          <a:xfrm>
            <a:off x="7000461" y="1663015"/>
            <a:ext cx="1972917" cy="911220"/>
          </a:xfrm>
          <a:prstGeom prst="cloudCallout">
            <a:avLst>
              <a:gd name="adj1" fmla="val -77160"/>
              <a:gd name="adj2" fmla="val 4723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为什么选</a:t>
            </a:r>
            <a:r>
              <a:rPr lang="en-US" altLang="zh-CN" dirty="0" err="1"/>
              <a:t>AlexNet</a:t>
            </a:r>
            <a:endParaRPr lang="zh-CN" altLang="en-US" dirty="0"/>
          </a:p>
        </p:txBody>
      </p:sp>
      <p:pic>
        <p:nvPicPr>
          <p:cNvPr id="28" name="图片 27">
            <a:extLst>
              <a:ext uri="{FF2B5EF4-FFF2-40B4-BE49-F238E27FC236}">
                <a16:creationId xmlns:a16="http://schemas.microsoft.com/office/drawing/2014/main" id="{41F12236-F39F-4187-A420-007B8AB90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155" y="3625192"/>
            <a:ext cx="4061317" cy="3232808"/>
          </a:xfrm>
          <a:prstGeom prst="rect">
            <a:avLst/>
          </a:prstGeom>
        </p:spPr>
      </p:pic>
      <p:sp>
        <p:nvSpPr>
          <p:cNvPr id="29" name="思想气泡: 云 28">
            <a:extLst>
              <a:ext uri="{FF2B5EF4-FFF2-40B4-BE49-F238E27FC236}">
                <a16:creationId xmlns:a16="http://schemas.microsoft.com/office/drawing/2014/main" id="{24B8C692-E50C-4AAF-9949-33A077A2182D}"/>
              </a:ext>
            </a:extLst>
          </p:cNvPr>
          <p:cNvSpPr/>
          <p:nvPr/>
        </p:nvSpPr>
        <p:spPr>
          <a:xfrm>
            <a:off x="6825695" y="3276467"/>
            <a:ext cx="1972917" cy="911220"/>
          </a:xfrm>
          <a:prstGeom prst="cloudCallout">
            <a:avLst>
              <a:gd name="adj1" fmla="val -77160"/>
              <a:gd name="adj2" fmla="val 4723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为什么是</a:t>
            </a:r>
            <a:r>
              <a:rPr lang="en-US" altLang="zh-CN" dirty="0"/>
              <a:t>SVM</a:t>
            </a:r>
            <a:endParaRPr lang="zh-CN" altLang="en-US" dirty="0"/>
          </a:p>
        </p:txBody>
      </p:sp>
      <p:sp>
        <p:nvSpPr>
          <p:cNvPr id="30" name="矩形: 圆角 29">
            <a:extLst>
              <a:ext uri="{FF2B5EF4-FFF2-40B4-BE49-F238E27FC236}">
                <a16:creationId xmlns:a16="http://schemas.microsoft.com/office/drawing/2014/main" id="{A464D9BD-64D7-4658-BAD0-B0832A243C8C}"/>
              </a:ext>
            </a:extLst>
          </p:cNvPr>
          <p:cNvSpPr/>
          <p:nvPr/>
        </p:nvSpPr>
        <p:spPr>
          <a:xfrm>
            <a:off x="4482548" y="1144192"/>
            <a:ext cx="1749287" cy="73549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err="1"/>
              <a:t>imageNet</a:t>
            </a:r>
            <a:r>
              <a:rPr lang="en-US" altLang="zh-CN" dirty="0"/>
              <a:t> </a:t>
            </a:r>
            <a:br>
              <a:rPr lang="en-US" altLang="zh-CN" dirty="0"/>
            </a:br>
            <a:r>
              <a:rPr lang="en-US" altLang="zh-CN" dirty="0"/>
              <a:t>pre-train</a:t>
            </a:r>
            <a:br>
              <a:rPr lang="en-US" altLang="zh-CN" dirty="0"/>
            </a:br>
            <a:r>
              <a:rPr lang="en-US" altLang="zh-CN" dirty="0" err="1"/>
              <a:t>AlexNet</a:t>
            </a:r>
            <a:endParaRPr lang="zh-CN" altLang="en-US" dirty="0"/>
          </a:p>
        </p:txBody>
      </p:sp>
      <p:cxnSp>
        <p:nvCxnSpPr>
          <p:cNvPr id="32" name="直接箭头连接符 31">
            <a:extLst>
              <a:ext uri="{FF2B5EF4-FFF2-40B4-BE49-F238E27FC236}">
                <a16:creationId xmlns:a16="http://schemas.microsoft.com/office/drawing/2014/main" id="{C617995A-ED8B-4BF6-9CC6-4B6B6A0D3553}"/>
              </a:ext>
            </a:extLst>
          </p:cNvPr>
          <p:cNvCxnSpPr>
            <a:stCxn id="30" idx="2"/>
            <a:endCxn id="14" idx="0"/>
          </p:cNvCxnSpPr>
          <p:nvPr/>
        </p:nvCxnSpPr>
        <p:spPr>
          <a:xfrm>
            <a:off x="5357192" y="1879688"/>
            <a:ext cx="0" cy="326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99594BB6-8843-476C-BF1A-2431490BEC6F}"/>
              </a:ext>
            </a:extLst>
          </p:cNvPr>
          <p:cNvSpPr/>
          <p:nvPr/>
        </p:nvSpPr>
        <p:spPr>
          <a:xfrm>
            <a:off x="4834141" y="4200938"/>
            <a:ext cx="1046099" cy="50689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SVM</a:t>
            </a:r>
            <a:endParaRPr lang="zh-CN" altLang="en-US" dirty="0"/>
          </a:p>
        </p:txBody>
      </p:sp>
      <p:cxnSp>
        <p:nvCxnSpPr>
          <p:cNvPr id="35" name="直接箭头连接符 34">
            <a:extLst>
              <a:ext uri="{FF2B5EF4-FFF2-40B4-BE49-F238E27FC236}">
                <a16:creationId xmlns:a16="http://schemas.microsoft.com/office/drawing/2014/main" id="{05BD858C-ED19-40F4-9BBE-01E78A26954A}"/>
              </a:ext>
            </a:extLst>
          </p:cNvPr>
          <p:cNvCxnSpPr>
            <a:cxnSpLocks/>
            <a:stCxn id="10" idx="3"/>
            <a:endCxn id="33" idx="1"/>
          </p:cNvCxnSpPr>
          <p:nvPr/>
        </p:nvCxnSpPr>
        <p:spPr>
          <a:xfrm>
            <a:off x="3110948" y="1967948"/>
            <a:ext cx="1723193" cy="2486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2" descr="https://pic1.zhimg.com/50/v2-6fe13f10a9cb286f06aa1e3e2a2b29bc_hd.jpg">
            <a:extLst>
              <a:ext uri="{FF2B5EF4-FFF2-40B4-BE49-F238E27FC236}">
                <a16:creationId xmlns:a16="http://schemas.microsoft.com/office/drawing/2014/main" id="{47E77FB7-F30B-447E-B0DA-0AEA3CDBE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3573" y="5241596"/>
            <a:ext cx="1727776" cy="1050442"/>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圆角 38">
            <a:extLst>
              <a:ext uri="{FF2B5EF4-FFF2-40B4-BE49-F238E27FC236}">
                <a16:creationId xmlns:a16="http://schemas.microsoft.com/office/drawing/2014/main" id="{1126027E-C7CF-4A87-BBD9-50E6D8101FB7}"/>
              </a:ext>
            </a:extLst>
          </p:cNvPr>
          <p:cNvSpPr/>
          <p:nvPr/>
        </p:nvSpPr>
        <p:spPr>
          <a:xfrm>
            <a:off x="4834141" y="4988148"/>
            <a:ext cx="1046099" cy="50689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类别</a:t>
            </a:r>
          </a:p>
        </p:txBody>
      </p:sp>
      <p:cxnSp>
        <p:nvCxnSpPr>
          <p:cNvPr id="41" name="直接箭头连接符 40">
            <a:extLst>
              <a:ext uri="{FF2B5EF4-FFF2-40B4-BE49-F238E27FC236}">
                <a16:creationId xmlns:a16="http://schemas.microsoft.com/office/drawing/2014/main" id="{B8F9243D-5A1D-4491-8589-A64561951173}"/>
              </a:ext>
            </a:extLst>
          </p:cNvPr>
          <p:cNvCxnSpPr>
            <a:stCxn id="33" idx="2"/>
            <a:endCxn id="39" idx="0"/>
          </p:cNvCxnSpPr>
          <p:nvPr/>
        </p:nvCxnSpPr>
        <p:spPr>
          <a:xfrm>
            <a:off x="5357191" y="4707833"/>
            <a:ext cx="0" cy="280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66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53" presetClass="entr" presetSubtype="16"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childTnLst>
                                </p:cTn>
                              </p:par>
                              <p:par>
                                <p:cTn id="66" presetID="53" presetClass="entr" presetSubtype="16"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41"/>
                                        </p:tgtEl>
                                        <p:attrNameLst>
                                          <p:attrName>style.visibility</p:attrName>
                                        </p:attrNameLst>
                                      </p:cBhvr>
                                      <p:to>
                                        <p:strVal val="visible"/>
                                      </p:to>
                                    </p:set>
                                    <p:anim calcmode="lin" valueType="num">
                                      <p:cBhvr>
                                        <p:cTn id="80" dur="500" fill="hold"/>
                                        <p:tgtEl>
                                          <p:spTgt spid="41"/>
                                        </p:tgtEl>
                                        <p:attrNameLst>
                                          <p:attrName>ppt_w</p:attrName>
                                        </p:attrNameLst>
                                      </p:cBhvr>
                                      <p:tavLst>
                                        <p:tav tm="0">
                                          <p:val>
                                            <p:fltVal val="0"/>
                                          </p:val>
                                        </p:tav>
                                        <p:tav tm="100000">
                                          <p:val>
                                            <p:strVal val="#ppt_w"/>
                                          </p:val>
                                        </p:tav>
                                      </p:tavLst>
                                    </p:anim>
                                    <p:anim calcmode="lin" valueType="num">
                                      <p:cBhvr>
                                        <p:cTn id="81" dur="500" fill="hold"/>
                                        <p:tgtEl>
                                          <p:spTgt spid="41"/>
                                        </p:tgtEl>
                                        <p:attrNameLst>
                                          <p:attrName>ppt_h</p:attrName>
                                        </p:attrNameLst>
                                      </p:cBhvr>
                                      <p:tavLst>
                                        <p:tav tm="0">
                                          <p:val>
                                            <p:fltVal val="0"/>
                                          </p:val>
                                        </p:tav>
                                        <p:tav tm="100000">
                                          <p:val>
                                            <p:strVal val="#ppt_h"/>
                                          </p:val>
                                        </p:tav>
                                      </p:tavLst>
                                    </p:anim>
                                    <p:animEffect transition="in" filter="fade">
                                      <p:cBhvr>
                                        <p:cTn id="82" dur="500"/>
                                        <p:tgtEl>
                                          <p:spTgt spid="41"/>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p:cTn id="85" dur="500" fill="hold"/>
                                        <p:tgtEl>
                                          <p:spTgt spid="39"/>
                                        </p:tgtEl>
                                        <p:attrNameLst>
                                          <p:attrName>ppt_w</p:attrName>
                                        </p:attrNameLst>
                                      </p:cBhvr>
                                      <p:tavLst>
                                        <p:tav tm="0">
                                          <p:val>
                                            <p:fltVal val="0"/>
                                          </p:val>
                                        </p:tav>
                                        <p:tav tm="100000">
                                          <p:val>
                                            <p:strVal val="#ppt_w"/>
                                          </p:val>
                                        </p:tav>
                                      </p:tavLst>
                                    </p:anim>
                                    <p:anim calcmode="lin" valueType="num">
                                      <p:cBhvr>
                                        <p:cTn id="86" dur="500" fill="hold"/>
                                        <p:tgtEl>
                                          <p:spTgt spid="39"/>
                                        </p:tgtEl>
                                        <p:attrNameLst>
                                          <p:attrName>ppt_h</p:attrName>
                                        </p:attrNameLst>
                                      </p:cBhvr>
                                      <p:tavLst>
                                        <p:tav tm="0">
                                          <p:val>
                                            <p:fltVal val="0"/>
                                          </p:val>
                                        </p:tav>
                                        <p:tav tm="100000">
                                          <p:val>
                                            <p:strVal val="#ppt_h"/>
                                          </p:val>
                                        </p:tav>
                                      </p:tavLst>
                                    </p:anim>
                                    <p:animEffect transition="in" filter="fade">
                                      <p:cBhvr>
                                        <p:cTn id="87" dur="500"/>
                                        <p:tgtEl>
                                          <p:spTgt spid="39"/>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 calcmode="lin" valueType="num">
                                      <p:cBhvr>
                                        <p:cTn id="106" dur="500" fill="hold"/>
                                        <p:tgtEl>
                                          <p:spTgt spid="28"/>
                                        </p:tgtEl>
                                        <p:attrNameLst>
                                          <p:attrName>ppt_w</p:attrName>
                                        </p:attrNameLst>
                                      </p:cBhvr>
                                      <p:tavLst>
                                        <p:tav tm="0">
                                          <p:val>
                                            <p:fltVal val="0"/>
                                          </p:val>
                                        </p:tav>
                                        <p:tav tm="100000">
                                          <p:val>
                                            <p:strVal val="#ppt_w"/>
                                          </p:val>
                                        </p:tav>
                                      </p:tavLst>
                                    </p:anim>
                                    <p:anim calcmode="lin" valueType="num">
                                      <p:cBhvr>
                                        <p:cTn id="107" dur="500" fill="hold"/>
                                        <p:tgtEl>
                                          <p:spTgt spid="28"/>
                                        </p:tgtEl>
                                        <p:attrNameLst>
                                          <p:attrName>ppt_h</p:attrName>
                                        </p:attrNameLst>
                                      </p:cBhvr>
                                      <p:tavLst>
                                        <p:tav tm="0">
                                          <p:val>
                                            <p:fltVal val="0"/>
                                          </p:val>
                                        </p:tav>
                                        <p:tav tm="100000">
                                          <p:val>
                                            <p:strVal val="#ppt_h"/>
                                          </p:val>
                                        </p:tav>
                                      </p:tavLst>
                                    </p:anim>
                                    <p:animEffect transition="in" filter="fade">
                                      <p:cBhvr>
                                        <p:cTn id="108" dur="500"/>
                                        <p:tgtEl>
                                          <p:spTgt spid="28"/>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29"/>
                                        </p:tgtEl>
                                        <p:attrNameLst>
                                          <p:attrName>style.visibility</p:attrName>
                                        </p:attrNameLst>
                                      </p:cBhvr>
                                      <p:to>
                                        <p:strVal val="visible"/>
                                      </p:to>
                                    </p:set>
                                    <p:anim calcmode="lin" valueType="num">
                                      <p:cBhvr>
                                        <p:cTn id="113" dur="500" fill="hold"/>
                                        <p:tgtEl>
                                          <p:spTgt spid="29"/>
                                        </p:tgtEl>
                                        <p:attrNameLst>
                                          <p:attrName>ppt_w</p:attrName>
                                        </p:attrNameLst>
                                      </p:cBhvr>
                                      <p:tavLst>
                                        <p:tav tm="0">
                                          <p:val>
                                            <p:fltVal val="0"/>
                                          </p:val>
                                        </p:tav>
                                        <p:tav tm="100000">
                                          <p:val>
                                            <p:strVal val="#ppt_w"/>
                                          </p:val>
                                        </p:tav>
                                      </p:tavLst>
                                    </p:anim>
                                    <p:anim calcmode="lin" valueType="num">
                                      <p:cBhvr>
                                        <p:cTn id="114" dur="500" fill="hold"/>
                                        <p:tgtEl>
                                          <p:spTgt spid="29"/>
                                        </p:tgtEl>
                                        <p:attrNameLst>
                                          <p:attrName>ppt_h</p:attrName>
                                        </p:attrNameLst>
                                      </p:cBhvr>
                                      <p:tavLst>
                                        <p:tav tm="0">
                                          <p:val>
                                            <p:fltVal val="0"/>
                                          </p:val>
                                        </p:tav>
                                        <p:tav tm="100000">
                                          <p:val>
                                            <p:strVal val="#ppt_h"/>
                                          </p:val>
                                        </p:tav>
                                      </p:tavLst>
                                    </p:anim>
                                    <p:animEffect transition="in" filter="fade">
                                      <p:cBhvr>
                                        <p:cTn id="1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6" grpId="0" animBg="1"/>
      <p:bldP spid="27" grpId="0" animBg="1"/>
      <p:bldP spid="29" grpId="0" animBg="1"/>
      <p:bldP spid="30" grpId="0" animBg="1"/>
      <p:bldP spid="33"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C7C8B28-98BE-434A-AEB2-049575D11F8E}"/>
              </a:ext>
            </a:extLst>
          </p:cNvPr>
          <p:cNvSpPr txBox="1"/>
          <p:nvPr/>
        </p:nvSpPr>
        <p:spPr>
          <a:xfrm>
            <a:off x="745435" y="586409"/>
            <a:ext cx="7702826" cy="830997"/>
          </a:xfrm>
          <a:prstGeom prst="rect">
            <a:avLst/>
          </a:prstGeom>
          <a:noFill/>
        </p:spPr>
        <p:txBody>
          <a:bodyPr wrap="square" rtlCol="0">
            <a:spAutoFit/>
          </a:bodyPr>
          <a:lstStyle/>
          <a:p>
            <a:r>
              <a:rPr lang="en-US" altLang="zh-CN" sz="4800" dirty="0"/>
              <a:t>R - CNN</a:t>
            </a:r>
            <a:endParaRPr lang="zh-CN" altLang="en-US" sz="4800" dirty="0"/>
          </a:p>
        </p:txBody>
      </p:sp>
      <p:sp>
        <p:nvSpPr>
          <p:cNvPr id="10" name="矩形: 圆角 9">
            <a:extLst>
              <a:ext uri="{FF2B5EF4-FFF2-40B4-BE49-F238E27FC236}">
                <a16:creationId xmlns:a16="http://schemas.microsoft.com/office/drawing/2014/main" id="{688A27E8-E3F6-4B9C-A20B-63A25AE3C052}"/>
              </a:ext>
            </a:extLst>
          </p:cNvPr>
          <p:cNvSpPr/>
          <p:nvPr/>
        </p:nvSpPr>
        <p:spPr>
          <a:xfrm>
            <a:off x="983974" y="1729409"/>
            <a:ext cx="2126974" cy="47707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候选区域生成</a:t>
            </a:r>
          </a:p>
        </p:txBody>
      </p:sp>
      <p:sp>
        <p:nvSpPr>
          <p:cNvPr id="11" name="矩形: 圆角 10">
            <a:extLst>
              <a:ext uri="{FF2B5EF4-FFF2-40B4-BE49-F238E27FC236}">
                <a16:creationId xmlns:a16="http://schemas.microsoft.com/office/drawing/2014/main" id="{3CB75360-5E95-4B99-9CC5-0A4B1A0E908F}"/>
              </a:ext>
            </a:extLst>
          </p:cNvPr>
          <p:cNvSpPr/>
          <p:nvPr/>
        </p:nvSpPr>
        <p:spPr>
          <a:xfrm>
            <a:off x="983974" y="2408583"/>
            <a:ext cx="2126974" cy="47707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 特征提取</a:t>
            </a:r>
          </a:p>
        </p:txBody>
      </p:sp>
      <p:sp>
        <p:nvSpPr>
          <p:cNvPr id="12" name="矩形: 圆角 11">
            <a:extLst>
              <a:ext uri="{FF2B5EF4-FFF2-40B4-BE49-F238E27FC236}">
                <a16:creationId xmlns:a16="http://schemas.microsoft.com/office/drawing/2014/main" id="{3AF2571B-09BF-40DD-9B86-EA7BDD5F2C08}"/>
              </a:ext>
            </a:extLst>
          </p:cNvPr>
          <p:cNvSpPr/>
          <p:nvPr/>
        </p:nvSpPr>
        <p:spPr>
          <a:xfrm>
            <a:off x="983974" y="3087757"/>
            <a:ext cx="2126974" cy="47707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类别判断</a:t>
            </a:r>
          </a:p>
        </p:txBody>
      </p:sp>
      <p:sp>
        <p:nvSpPr>
          <p:cNvPr id="13" name="矩形: 圆角 12">
            <a:extLst>
              <a:ext uri="{FF2B5EF4-FFF2-40B4-BE49-F238E27FC236}">
                <a16:creationId xmlns:a16="http://schemas.microsoft.com/office/drawing/2014/main" id="{43C502A8-F0F6-4F03-87E3-45D98D302328}"/>
              </a:ext>
            </a:extLst>
          </p:cNvPr>
          <p:cNvSpPr/>
          <p:nvPr/>
        </p:nvSpPr>
        <p:spPr>
          <a:xfrm>
            <a:off x="983974" y="3766931"/>
            <a:ext cx="2126974" cy="47707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位置精修</a:t>
            </a:r>
          </a:p>
        </p:txBody>
      </p:sp>
      <p:pic>
        <p:nvPicPr>
          <p:cNvPr id="7" name="Picture 2" descr="https://pic1.zhimg.com/50/v2-6fe13f10a9cb286f06aa1e3e2a2b29bc_hd.jpg">
            <a:extLst>
              <a:ext uri="{FF2B5EF4-FFF2-40B4-BE49-F238E27FC236}">
                <a16:creationId xmlns:a16="http://schemas.microsoft.com/office/drawing/2014/main" id="{1C8BFB60-2A03-4140-B5C4-2FBD91938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573" y="5241596"/>
            <a:ext cx="1727776" cy="105044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pic1.zhimg.com/50/v2-7e2c472157f6a4028db9f8ba3c0eb744_hd.jpg">
            <a:extLst>
              <a:ext uri="{FF2B5EF4-FFF2-40B4-BE49-F238E27FC236}">
                <a16:creationId xmlns:a16="http://schemas.microsoft.com/office/drawing/2014/main" id="{38B5474A-081D-4F77-8FB1-48ECB4935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269" y="1967948"/>
            <a:ext cx="6858000" cy="155257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圆角 13">
            <a:extLst>
              <a:ext uri="{FF2B5EF4-FFF2-40B4-BE49-F238E27FC236}">
                <a16:creationId xmlns:a16="http://schemas.microsoft.com/office/drawing/2014/main" id="{6536888B-AA12-4691-9E17-D6F83A134B27}"/>
              </a:ext>
            </a:extLst>
          </p:cNvPr>
          <p:cNvSpPr/>
          <p:nvPr/>
        </p:nvSpPr>
        <p:spPr>
          <a:xfrm>
            <a:off x="983974" y="4446105"/>
            <a:ext cx="2305878" cy="47707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预测时非极大值抑制</a:t>
            </a:r>
          </a:p>
        </p:txBody>
      </p:sp>
      <p:pic>
        <p:nvPicPr>
          <p:cNvPr id="4100" name="Picture 4" descr="https://pic1.zhimg.com/50/v2-19c03377416e437a288e29bd27e97c14_hd.jpg">
            <a:extLst>
              <a:ext uri="{FF2B5EF4-FFF2-40B4-BE49-F238E27FC236}">
                <a16:creationId xmlns:a16="http://schemas.microsoft.com/office/drawing/2014/main" id="{016322DA-5DF4-4475-A2B7-51D50775D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4461" y="3766931"/>
            <a:ext cx="283845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47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randombar(horizontal)">
                                      <p:cBhvr>
                                        <p:cTn id="18" dur="500"/>
                                        <p:tgtEl>
                                          <p:spTgt spid="409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100"/>
                                        </p:tgtEl>
                                        <p:attrNameLst>
                                          <p:attrName>style.visibility</p:attrName>
                                        </p:attrNameLst>
                                      </p:cBhvr>
                                      <p:to>
                                        <p:strVal val="visible"/>
                                      </p:to>
                                    </p:set>
                                    <p:animEffect transition="in" filter="randombar(horizontal)">
                                      <p:cBhvr>
                                        <p:cTn id="28"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22F5354-3E31-4B17-804E-188198C4CE8D}"/>
              </a:ext>
            </a:extLst>
          </p:cNvPr>
          <p:cNvPicPr>
            <a:picLocks noChangeAspect="1"/>
          </p:cNvPicPr>
          <p:nvPr/>
        </p:nvPicPr>
        <p:blipFill>
          <a:blip r:embed="rId2"/>
          <a:stretch>
            <a:fillRect/>
          </a:stretch>
        </p:blipFill>
        <p:spPr>
          <a:xfrm>
            <a:off x="372190" y="481381"/>
            <a:ext cx="11447619" cy="5895238"/>
          </a:xfrm>
          <a:prstGeom prst="rect">
            <a:avLst/>
          </a:prstGeom>
        </p:spPr>
      </p:pic>
    </p:spTree>
    <p:extLst>
      <p:ext uri="{BB962C8B-B14F-4D97-AF65-F5344CB8AC3E}">
        <p14:creationId xmlns:p14="http://schemas.microsoft.com/office/powerpoint/2010/main" val="2817542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F91D75A-ABB3-43C6-A78C-5D03AA24861E}"/>
              </a:ext>
            </a:extLst>
          </p:cNvPr>
          <p:cNvPicPr>
            <a:picLocks noChangeAspect="1"/>
          </p:cNvPicPr>
          <p:nvPr/>
        </p:nvPicPr>
        <p:blipFill>
          <a:blip r:embed="rId2"/>
          <a:stretch>
            <a:fillRect/>
          </a:stretch>
        </p:blipFill>
        <p:spPr>
          <a:xfrm>
            <a:off x="386476" y="529000"/>
            <a:ext cx="11419047" cy="5800000"/>
          </a:xfrm>
          <a:prstGeom prst="rect">
            <a:avLst/>
          </a:prstGeom>
        </p:spPr>
      </p:pic>
    </p:spTree>
    <p:extLst>
      <p:ext uri="{BB962C8B-B14F-4D97-AF65-F5344CB8AC3E}">
        <p14:creationId xmlns:p14="http://schemas.microsoft.com/office/powerpoint/2010/main" val="2936529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0674A7-F25A-4638-93BB-F41BB8A28C76}"/>
              </a:ext>
            </a:extLst>
          </p:cNvPr>
          <p:cNvPicPr>
            <a:picLocks noChangeAspect="1"/>
          </p:cNvPicPr>
          <p:nvPr/>
        </p:nvPicPr>
        <p:blipFill>
          <a:blip r:embed="rId2"/>
          <a:stretch>
            <a:fillRect/>
          </a:stretch>
        </p:blipFill>
        <p:spPr>
          <a:xfrm>
            <a:off x="372190" y="519476"/>
            <a:ext cx="11447619" cy="5819048"/>
          </a:xfrm>
          <a:prstGeom prst="rect">
            <a:avLst/>
          </a:prstGeom>
        </p:spPr>
      </p:pic>
    </p:spTree>
    <p:extLst>
      <p:ext uri="{BB962C8B-B14F-4D97-AF65-F5344CB8AC3E}">
        <p14:creationId xmlns:p14="http://schemas.microsoft.com/office/powerpoint/2010/main" val="199202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1BF9D7-053D-4EC0-B7CF-C9D8914441D3}"/>
              </a:ext>
            </a:extLst>
          </p:cNvPr>
          <p:cNvSpPr txBox="1"/>
          <p:nvPr/>
        </p:nvSpPr>
        <p:spPr>
          <a:xfrm>
            <a:off x="1345915" y="2001485"/>
            <a:ext cx="2178121" cy="461665"/>
          </a:xfrm>
          <a:prstGeom prst="rect">
            <a:avLst/>
          </a:prstGeom>
          <a:noFill/>
        </p:spPr>
        <p:txBody>
          <a:bodyPr wrap="square" rtlCol="0">
            <a:spAutoFit/>
          </a:bodyPr>
          <a:lstStyle/>
          <a:p>
            <a:r>
              <a:rPr lang="zh-CN" altLang="en-US" sz="2400" dirty="0"/>
              <a:t>经典分类模型</a:t>
            </a:r>
          </a:p>
        </p:txBody>
      </p:sp>
      <p:sp>
        <p:nvSpPr>
          <p:cNvPr id="5" name="文本框 4">
            <a:extLst>
              <a:ext uri="{FF2B5EF4-FFF2-40B4-BE49-F238E27FC236}">
                <a16:creationId xmlns:a16="http://schemas.microsoft.com/office/drawing/2014/main" id="{67676948-F190-4FC5-822F-9DDF53DADAAC}"/>
              </a:ext>
            </a:extLst>
          </p:cNvPr>
          <p:cNvSpPr txBox="1"/>
          <p:nvPr/>
        </p:nvSpPr>
        <p:spPr>
          <a:xfrm>
            <a:off x="4246651" y="3941772"/>
            <a:ext cx="1787706" cy="369332"/>
          </a:xfrm>
          <a:prstGeom prst="rect">
            <a:avLst/>
          </a:prstGeom>
          <a:noFill/>
        </p:spPr>
        <p:txBody>
          <a:bodyPr wrap="square" rtlCol="0">
            <a:spAutoFit/>
          </a:bodyPr>
          <a:lstStyle/>
          <a:p>
            <a:r>
              <a:rPr lang="zh-CN" altLang="en-US" dirty="0"/>
              <a:t>多步检测模型</a:t>
            </a:r>
          </a:p>
        </p:txBody>
      </p:sp>
      <p:sp>
        <p:nvSpPr>
          <p:cNvPr id="6" name="文本框 5">
            <a:extLst>
              <a:ext uri="{FF2B5EF4-FFF2-40B4-BE49-F238E27FC236}">
                <a16:creationId xmlns:a16="http://schemas.microsoft.com/office/drawing/2014/main" id="{25E8144D-5B41-4D62-9F1E-9357D08FB183}"/>
              </a:ext>
            </a:extLst>
          </p:cNvPr>
          <p:cNvSpPr txBox="1"/>
          <p:nvPr/>
        </p:nvSpPr>
        <p:spPr>
          <a:xfrm>
            <a:off x="4246651" y="5071822"/>
            <a:ext cx="1715786" cy="369332"/>
          </a:xfrm>
          <a:prstGeom prst="rect">
            <a:avLst/>
          </a:prstGeom>
          <a:noFill/>
        </p:spPr>
        <p:txBody>
          <a:bodyPr wrap="square" rtlCol="0">
            <a:spAutoFit/>
          </a:bodyPr>
          <a:lstStyle/>
          <a:p>
            <a:r>
              <a:rPr lang="zh-CN" altLang="en-US" dirty="0"/>
              <a:t>一步检测模型</a:t>
            </a:r>
          </a:p>
        </p:txBody>
      </p:sp>
      <p:sp>
        <p:nvSpPr>
          <p:cNvPr id="7" name="左大括号 6">
            <a:extLst>
              <a:ext uri="{FF2B5EF4-FFF2-40B4-BE49-F238E27FC236}">
                <a16:creationId xmlns:a16="http://schemas.microsoft.com/office/drawing/2014/main" id="{08D96DF6-9126-4E8A-885D-EC3B5E40E7EA}"/>
              </a:ext>
            </a:extLst>
          </p:cNvPr>
          <p:cNvSpPr/>
          <p:nvPr/>
        </p:nvSpPr>
        <p:spPr>
          <a:xfrm>
            <a:off x="3524036" y="1222625"/>
            <a:ext cx="595901" cy="18698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10DC556-C317-49A5-8BBD-D466158DA387}"/>
              </a:ext>
            </a:extLst>
          </p:cNvPr>
          <p:cNvSpPr txBox="1"/>
          <p:nvPr/>
        </p:nvSpPr>
        <p:spPr>
          <a:xfrm>
            <a:off x="4344255" y="1268544"/>
            <a:ext cx="1018856" cy="369332"/>
          </a:xfrm>
          <a:prstGeom prst="rect">
            <a:avLst/>
          </a:prstGeom>
          <a:noFill/>
        </p:spPr>
        <p:txBody>
          <a:bodyPr wrap="square" rtlCol="0">
            <a:spAutoFit/>
          </a:bodyPr>
          <a:lstStyle/>
          <a:p>
            <a:r>
              <a:rPr lang="en-US" altLang="zh-CN" dirty="0" err="1"/>
              <a:t>AlexNet</a:t>
            </a:r>
            <a:endParaRPr lang="zh-CN" altLang="en-US" dirty="0"/>
          </a:p>
        </p:txBody>
      </p:sp>
      <p:sp>
        <p:nvSpPr>
          <p:cNvPr id="10" name="文本框 9">
            <a:extLst>
              <a:ext uri="{FF2B5EF4-FFF2-40B4-BE49-F238E27FC236}">
                <a16:creationId xmlns:a16="http://schemas.microsoft.com/office/drawing/2014/main" id="{196B2ADC-5BA3-48C9-BF64-30DF30E128AC}"/>
              </a:ext>
            </a:extLst>
          </p:cNvPr>
          <p:cNvSpPr txBox="1"/>
          <p:nvPr/>
        </p:nvSpPr>
        <p:spPr>
          <a:xfrm>
            <a:off x="4344255" y="1629827"/>
            <a:ext cx="1018856" cy="369332"/>
          </a:xfrm>
          <a:prstGeom prst="rect">
            <a:avLst/>
          </a:prstGeom>
          <a:noFill/>
        </p:spPr>
        <p:txBody>
          <a:bodyPr wrap="square" rtlCol="0">
            <a:spAutoFit/>
          </a:bodyPr>
          <a:lstStyle/>
          <a:p>
            <a:r>
              <a:rPr lang="en-US" altLang="zh-CN" dirty="0" err="1"/>
              <a:t>VGGNet</a:t>
            </a:r>
            <a:endParaRPr lang="zh-CN" altLang="en-US" dirty="0"/>
          </a:p>
        </p:txBody>
      </p:sp>
      <p:sp>
        <p:nvSpPr>
          <p:cNvPr id="11" name="文本框 10">
            <a:extLst>
              <a:ext uri="{FF2B5EF4-FFF2-40B4-BE49-F238E27FC236}">
                <a16:creationId xmlns:a16="http://schemas.microsoft.com/office/drawing/2014/main" id="{98D3F441-21CA-4A0A-9C91-9488989744AC}"/>
              </a:ext>
            </a:extLst>
          </p:cNvPr>
          <p:cNvSpPr txBox="1"/>
          <p:nvPr/>
        </p:nvSpPr>
        <p:spPr>
          <a:xfrm>
            <a:off x="4344255" y="1999159"/>
            <a:ext cx="1275708" cy="369332"/>
          </a:xfrm>
          <a:prstGeom prst="rect">
            <a:avLst/>
          </a:prstGeom>
          <a:noFill/>
        </p:spPr>
        <p:txBody>
          <a:bodyPr wrap="square" rtlCol="0">
            <a:spAutoFit/>
          </a:bodyPr>
          <a:lstStyle/>
          <a:p>
            <a:r>
              <a:rPr lang="en-US" altLang="zh-CN" dirty="0" err="1"/>
              <a:t>GoogleNet</a:t>
            </a:r>
            <a:endParaRPr lang="zh-CN" altLang="en-US" dirty="0"/>
          </a:p>
        </p:txBody>
      </p:sp>
      <p:sp>
        <p:nvSpPr>
          <p:cNvPr id="12" name="文本框 11">
            <a:extLst>
              <a:ext uri="{FF2B5EF4-FFF2-40B4-BE49-F238E27FC236}">
                <a16:creationId xmlns:a16="http://schemas.microsoft.com/office/drawing/2014/main" id="{C9414905-13C0-4B46-BE91-F4756C651E56}"/>
              </a:ext>
            </a:extLst>
          </p:cNvPr>
          <p:cNvSpPr txBox="1"/>
          <p:nvPr/>
        </p:nvSpPr>
        <p:spPr>
          <a:xfrm>
            <a:off x="4344255" y="2379940"/>
            <a:ext cx="1275708" cy="369332"/>
          </a:xfrm>
          <a:prstGeom prst="rect">
            <a:avLst/>
          </a:prstGeom>
          <a:noFill/>
        </p:spPr>
        <p:txBody>
          <a:bodyPr wrap="square" rtlCol="0">
            <a:spAutoFit/>
          </a:bodyPr>
          <a:lstStyle/>
          <a:p>
            <a:r>
              <a:rPr lang="en-US" altLang="zh-CN" dirty="0" err="1"/>
              <a:t>ResNet</a:t>
            </a:r>
            <a:endParaRPr lang="zh-CN" altLang="en-US" dirty="0"/>
          </a:p>
        </p:txBody>
      </p:sp>
      <p:sp>
        <p:nvSpPr>
          <p:cNvPr id="13" name="文本框 12">
            <a:extLst>
              <a:ext uri="{FF2B5EF4-FFF2-40B4-BE49-F238E27FC236}">
                <a16:creationId xmlns:a16="http://schemas.microsoft.com/office/drawing/2014/main" id="{E4619C84-5A02-4246-800B-CA94E3871655}"/>
              </a:ext>
            </a:extLst>
          </p:cNvPr>
          <p:cNvSpPr txBox="1"/>
          <p:nvPr/>
        </p:nvSpPr>
        <p:spPr>
          <a:xfrm>
            <a:off x="4358810" y="2723189"/>
            <a:ext cx="1275708" cy="369332"/>
          </a:xfrm>
          <a:prstGeom prst="rect">
            <a:avLst/>
          </a:prstGeom>
          <a:noFill/>
        </p:spPr>
        <p:txBody>
          <a:bodyPr wrap="square" rtlCol="0">
            <a:spAutoFit/>
          </a:bodyPr>
          <a:lstStyle/>
          <a:p>
            <a:r>
              <a:rPr lang="en-US" altLang="zh-CN" dirty="0" err="1"/>
              <a:t>DenseNet</a:t>
            </a:r>
            <a:endParaRPr lang="zh-CN" altLang="en-US" dirty="0"/>
          </a:p>
        </p:txBody>
      </p:sp>
      <p:sp>
        <p:nvSpPr>
          <p:cNvPr id="14" name="文本框 13">
            <a:extLst>
              <a:ext uri="{FF2B5EF4-FFF2-40B4-BE49-F238E27FC236}">
                <a16:creationId xmlns:a16="http://schemas.microsoft.com/office/drawing/2014/main" id="{9186B2F0-8A65-451E-800C-D5AC9AFF2894}"/>
              </a:ext>
            </a:extLst>
          </p:cNvPr>
          <p:cNvSpPr txBox="1"/>
          <p:nvPr/>
        </p:nvSpPr>
        <p:spPr>
          <a:xfrm>
            <a:off x="1345915" y="4524032"/>
            <a:ext cx="2051408" cy="461665"/>
          </a:xfrm>
          <a:prstGeom prst="rect">
            <a:avLst/>
          </a:prstGeom>
          <a:noFill/>
        </p:spPr>
        <p:txBody>
          <a:bodyPr wrap="square" rtlCol="0">
            <a:spAutoFit/>
          </a:bodyPr>
          <a:lstStyle/>
          <a:p>
            <a:r>
              <a:rPr lang="zh-CN" altLang="en-US" sz="2400" dirty="0"/>
              <a:t>目标检测模型</a:t>
            </a:r>
          </a:p>
        </p:txBody>
      </p:sp>
      <p:sp>
        <p:nvSpPr>
          <p:cNvPr id="15" name="左大括号 14">
            <a:extLst>
              <a:ext uri="{FF2B5EF4-FFF2-40B4-BE49-F238E27FC236}">
                <a16:creationId xmlns:a16="http://schemas.microsoft.com/office/drawing/2014/main" id="{7B14F165-3A8F-44FE-A9F6-05C889EE523C}"/>
              </a:ext>
            </a:extLst>
          </p:cNvPr>
          <p:cNvSpPr/>
          <p:nvPr/>
        </p:nvSpPr>
        <p:spPr>
          <a:xfrm>
            <a:off x="3524036" y="3773750"/>
            <a:ext cx="595901" cy="18698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a:extLst>
              <a:ext uri="{FF2B5EF4-FFF2-40B4-BE49-F238E27FC236}">
                <a16:creationId xmlns:a16="http://schemas.microsoft.com/office/drawing/2014/main" id="{54EAD6D9-60F0-47DC-98A9-D7F10E816B1E}"/>
              </a:ext>
            </a:extLst>
          </p:cNvPr>
          <p:cNvSpPr/>
          <p:nvPr/>
        </p:nvSpPr>
        <p:spPr>
          <a:xfrm>
            <a:off x="6034357" y="3572440"/>
            <a:ext cx="595901" cy="10509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F6D77DE-F7F3-4E45-92FC-A24570F90645}"/>
              </a:ext>
            </a:extLst>
          </p:cNvPr>
          <p:cNvSpPr txBox="1"/>
          <p:nvPr/>
        </p:nvSpPr>
        <p:spPr>
          <a:xfrm>
            <a:off x="6630258" y="3572440"/>
            <a:ext cx="1275708" cy="369332"/>
          </a:xfrm>
          <a:prstGeom prst="rect">
            <a:avLst/>
          </a:prstGeom>
          <a:noFill/>
        </p:spPr>
        <p:txBody>
          <a:bodyPr wrap="square" rtlCol="0">
            <a:spAutoFit/>
          </a:bodyPr>
          <a:lstStyle/>
          <a:p>
            <a:r>
              <a:rPr lang="en-US" altLang="zh-CN" dirty="0"/>
              <a:t>R-CNN</a:t>
            </a:r>
            <a:endParaRPr lang="zh-CN" altLang="en-US" dirty="0"/>
          </a:p>
        </p:txBody>
      </p:sp>
      <p:sp>
        <p:nvSpPr>
          <p:cNvPr id="18" name="文本框 17">
            <a:extLst>
              <a:ext uri="{FF2B5EF4-FFF2-40B4-BE49-F238E27FC236}">
                <a16:creationId xmlns:a16="http://schemas.microsoft.com/office/drawing/2014/main" id="{C659C1C2-BEB8-415D-AE41-C95292336E2E}"/>
              </a:ext>
            </a:extLst>
          </p:cNvPr>
          <p:cNvSpPr txBox="1"/>
          <p:nvPr/>
        </p:nvSpPr>
        <p:spPr>
          <a:xfrm>
            <a:off x="6634541" y="3905816"/>
            <a:ext cx="1275708" cy="369332"/>
          </a:xfrm>
          <a:prstGeom prst="rect">
            <a:avLst/>
          </a:prstGeom>
          <a:noFill/>
        </p:spPr>
        <p:txBody>
          <a:bodyPr wrap="square" rtlCol="0">
            <a:spAutoFit/>
          </a:bodyPr>
          <a:lstStyle/>
          <a:p>
            <a:r>
              <a:rPr lang="en-US" altLang="zh-CN" dirty="0"/>
              <a:t>Fast R-CNN</a:t>
            </a:r>
            <a:endParaRPr lang="zh-CN" altLang="en-US" dirty="0"/>
          </a:p>
        </p:txBody>
      </p:sp>
      <p:sp>
        <p:nvSpPr>
          <p:cNvPr id="19" name="文本框 18">
            <a:extLst>
              <a:ext uri="{FF2B5EF4-FFF2-40B4-BE49-F238E27FC236}">
                <a16:creationId xmlns:a16="http://schemas.microsoft.com/office/drawing/2014/main" id="{A4AA62E2-E163-4329-BBE3-01B2F0E14E53}"/>
              </a:ext>
            </a:extLst>
          </p:cNvPr>
          <p:cNvSpPr txBox="1"/>
          <p:nvPr/>
        </p:nvSpPr>
        <p:spPr>
          <a:xfrm>
            <a:off x="6638823" y="4254069"/>
            <a:ext cx="1672969" cy="369332"/>
          </a:xfrm>
          <a:prstGeom prst="rect">
            <a:avLst/>
          </a:prstGeom>
          <a:noFill/>
        </p:spPr>
        <p:txBody>
          <a:bodyPr wrap="square" rtlCol="0">
            <a:spAutoFit/>
          </a:bodyPr>
          <a:lstStyle/>
          <a:p>
            <a:r>
              <a:rPr lang="en-US" altLang="zh-CN" dirty="0"/>
              <a:t>Faster R-CNN</a:t>
            </a:r>
            <a:endParaRPr lang="zh-CN" altLang="en-US" dirty="0"/>
          </a:p>
        </p:txBody>
      </p:sp>
      <p:sp>
        <p:nvSpPr>
          <p:cNvPr id="20" name="左大括号 19">
            <a:extLst>
              <a:ext uri="{FF2B5EF4-FFF2-40B4-BE49-F238E27FC236}">
                <a16:creationId xmlns:a16="http://schemas.microsoft.com/office/drawing/2014/main" id="{1234A0BB-FC8F-4E81-95C8-030574AB7D35}"/>
              </a:ext>
            </a:extLst>
          </p:cNvPr>
          <p:cNvSpPr/>
          <p:nvPr/>
        </p:nvSpPr>
        <p:spPr>
          <a:xfrm>
            <a:off x="6034356" y="4741754"/>
            <a:ext cx="595901" cy="10294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AA3E6C0-9350-4E85-9033-FF5E8EAD745C}"/>
              </a:ext>
            </a:extLst>
          </p:cNvPr>
          <p:cNvSpPr txBox="1"/>
          <p:nvPr/>
        </p:nvSpPr>
        <p:spPr>
          <a:xfrm>
            <a:off x="6747559" y="4886660"/>
            <a:ext cx="727748" cy="369332"/>
          </a:xfrm>
          <a:prstGeom prst="rect">
            <a:avLst/>
          </a:prstGeom>
          <a:noFill/>
        </p:spPr>
        <p:txBody>
          <a:bodyPr wrap="square" rtlCol="0">
            <a:spAutoFit/>
          </a:bodyPr>
          <a:lstStyle/>
          <a:p>
            <a:r>
              <a:rPr lang="en-US" altLang="zh-CN" dirty="0"/>
              <a:t>YOLO</a:t>
            </a:r>
            <a:endParaRPr lang="zh-CN" altLang="en-US" dirty="0"/>
          </a:p>
        </p:txBody>
      </p:sp>
      <p:sp>
        <p:nvSpPr>
          <p:cNvPr id="22" name="文本框 21">
            <a:extLst>
              <a:ext uri="{FF2B5EF4-FFF2-40B4-BE49-F238E27FC236}">
                <a16:creationId xmlns:a16="http://schemas.microsoft.com/office/drawing/2014/main" id="{5ADF934C-B967-43F3-85B2-B6E7EBDABF7A}"/>
              </a:ext>
            </a:extLst>
          </p:cNvPr>
          <p:cNvSpPr txBox="1"/>
          <p:nvPr/>
        </p:nvSpPr>
        <p:spPr>
          <a:xfrm>
            <a:off x="6846014" y="5274314"/>
            <a:ext cx="629293" cy="369332"/>
          </a:xfrm>
          <a:prstGeom prst="rect">
            <a:avLst/>
          </a:prstGeom>
          <a:noFill/>
        </p:spPr>
        <p:txBody>
          <a:bodyPr wrap="square" rtlCol="0">
            <a:spAutoFit/>
          </a:bodyPr>
          <a:lstStyle/>
          <a:p>
            <a:r>
              <a:rPr lang="en-US" altLang="zh-CN" dirty="0"/>
              <a:t>SSD</a:t>
            </a:r>
            <a:endParaRPr lang="zh-CN" altLang="en-US" dirty="0"/>
          </a:p>
        </p:txBody>
      </p:sp>
    </p:spTree>
    <p:extLst>
      <p:ext uri="{BB962C8B-B14F-4D97-AF65-F5344CB8AC3E}">
        <p14:creationId xmlns:p14="http://schemas.microsoft.com/office/powerpoint/2010/main" val="69068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637BFC-059E-440D-80A1-945EFB49E2BB}"/>
              </a:ext>
            </a:extLst>
          </p:cNvPr>
          <p:cNvPicPr>
            <a:picLocks noChangeAspect="1"/>
          </p:cNvPicPr>
          <p:nvPr/>
        </p:nvPicPr>
        <p:blipFill>
          <a:blip r:embed="rId2"/>
          <a:stretch>
            <a:fillRect/>
          </a:stretch>
        </p:blipFill>
        <p:spPr>
          <a:xfrm>
            <a:off x="400762" y="571857"/>
            <a:ext cx="11390476" cy="5714286"/>
          </a:xfrm>
          <a:prstGeom prst="rect">
            <a:avLst/>
          </a:prstGeom>
        </p:spPr>
      </p:pic>
    </p:spTree>
    <p:extLst>
      <p:ext uri="{BB962C8B-B14F-4D97-AF65-F5344CB8AC3E}">
        <p14:creationId xmlns:p14="http://schemas.microsoft.com/office/powerpoint/2010/main" val="1515742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9ED0BAF-EBDD-4909-A6FC-DFCAE2732C28}"/>
              </a:ext>
            </a:extLst>
          </p:cNvPr>
          <p:cNvPicPr>
            <a:picLocks noChangeAspect="1"/>
          </p:cNvPicPr>
          <p:nvPr/>
        </p:nvPicPr>
        <p:blipFill>
          <a:blip r:embed="rId2"/>
          <a:stretch>
            <a:fillRect/>
          </a:stretch>
        </p:blipFill>
        <p:spPr>
          <a:xfrm>
            <a:off x="381714" y="486143"/>
            <a:ext cx="11428571" cy="5885714"/>
          </a:xfrm>
          <a:prstGeom prst="rect">
            <a:avLst/>
          </a:prstGeom>
        </p:spPr>
      </p:pic>
    </p:spTree>
    <p:extLst>
      <p:ext uri="{BB962C8B-B14F-4D97-AF65-F5344CB8AC3E}">
        <p14:creationId xmlns:p14="http://schemas.microsoft.com/office/powerpoint/2010/main" val="3901631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26187C2-373F-4025-9CA7-67656FB8FF3E}"/>
              </a:ext>
            </a:extLst>
          </p:cNvPr>
          <p:cNvPicPr>
            <a:picLocks noChangeAspect="1"/>
          </p:cNvPicPr>
          <p:nvPr/>
        </p:nvPicPr>
        <p:blipFill>
          <a:blip r:embed="rId2"/>
          <a:stretch>
            <a:fillRect/>
          </a:stretch>
        </p:blipFill>
        <p:spPr>
          <a:xfrm>
            <a:off x="410286" y="476619"/>
            <a:ext cx="11371428" cy="5904762"/>
          </a:xfrm>
          <a:prstGeom prst="rect">
            <a:avLst/>
          </a:prstGeom>
        </p:spPr>
      </p:pic>
    </p:spTree>
    <p:extLst>
      <p:ext uri="{BB962C8B-B14F-4D97-AF65-F5344CB8AC3E}">
        <p14:creationId xmlns:p14="http://schemas.microsoft.com/office/powerpoint/2010/main" val="47500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DD1AD7F-8ADB-49F7-8C5B-6544C20361F5}"/>
              </a:ext>
            </a:extLst>
          </p:cNvPr>
          <p:cNvPicPr>
            <a:picLocks noChangeAspect="1"/>
          </p:cNvPicPr>
          <p:nvPr/>
        </p:nvPicPr>
        <p:blipFill>
          <a:blip r:embed="rId2"/>
          <a:stretch>
            <a:fillRect/>
          </a:stretch>
        </p:blipFill>
        <p:spPr>
          <a:xfrm>
            <a:off x="341307" y="1024181"/>
            <a:ext cx="4333333" cy="3895238"/>
          </a:xfrm>
          <a:prstGeom prst="rect">
            <a:avLst/>
          </a:prstGeom>
        </p:spPr>
      </p:pic>
      <p:pic>
        <p:nvPicPr>
          <p:cNvPr id="2" name="图片 1">
            <a:extLst>
              <a:ext uri="{FF2B5EF4-FFF2-40B4-BE49-F238E27FC236}">
                <a16:creationId xmlns:a16="http://schemas.microsoft.com/office/drawing/2014/main" id="{A28D7DD8-0B5F-47F4-91AA-897FE291FCF9}"/>
              </a:ext>
            </a:extLst>
          </p:cNvPr>
          <p:cNvPicPr>
            <a:picLocks noChangeAspect="1"/>
          </p:cNvPicPr>
          <p:nvPr/>
        </p:nvPicPr>
        <p:blipFill>
          <a:blip r:embed="rId3"/>
          <a:stretch>
            <a:fillRect/>
          </a:stretch>
        </p:blipFill>
        <p:spPr>
          <a:xfrm>
            <a:off x="5255304" y="1453589"/>
            <a:ext cx="6304762" cy="3580952"/>
          </a:xfrm>
          <a:prstGeom prst="rect">
            <a:avLst/>
          </a:prstGeom>
        </p:spPr>
      </p:pic>
    </p:spTree>
    <p:extLst>
      <p:ext uri="{BB962C8B-B14F-4D97-AF65-F5344CB8AC3E}">
        <p14:creationId xmlns:p14="http://schemas.microsoft.com/office/powerpoint/2010/main" val="528627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C7C8B28-98BE-434A-AEB2-049575D11F8E}"/>
              </a:ext>
            </a:extLst>
          </p:cNvPr>
          <p:cNvSpPr txBox="1"/>
          <p:nvPr/>
        </p:nvSpPr>
        <p:spPr>
          <a:xfrm>
            <a:off x="745435" y="586409"/>
            <a:ext cx="7702826" cy="830997"/>
          </a:xfrm>
          <a:prstGeom prst="rect">
            <a:avLst/>
          </a:prstGeom>
          <a:noFill/>
        </p:spPr>
        <p:txBody>
          <a:bodyPr wrap="square" rtlCol="0">
            <a:spAutoFit/>
          </a:bodyPr>
          <a:lstStyle/>
          <a:p>
            <a:r>
              <a:rPr lang="en-US" altLang="zh-CN" sz="4800" dirty="0"/>
              <a:t>Fast R - CNN</a:t>
            </a:r>
            <a:endParaRPr lang="zh-CN" altLang="en-US" sz="4800" dirty="0"/>
          </a:p>
        </p:txBody>
      </p:sp>
      <p:pic>
        <p:nvPicPr>
          <p:cNvPr id="2" name="图片 1">
            <a:extLst>
              <a:ext uri="{FF2B5EF4-FFF2-40B4-BE49-F238E27FC236}">
                <a16:creationId xmlns:a16="http://schemas.microsoft.com/office/drawing/2014/main" id="{8F8964D7-F28A-44C1-A3EA-126C99298B89}"/>
              </a:ext>
            </a:extLst>
          </p:cNvPr>
          <p:cNvPicPr>
            <a:picLocks noChangeAspect="1"/>
          </p:cNvPicPr>
          <p:nvPr/>
        </p:nvPicPr>
        <p:blipFill>
          <a:blip r:embed="rId3"/>
          <a:stretch>
            <a:fillRect/>
          </a:stretch>
        </p:blipFill>
        <p:spPr>
          <a:xfrm>
            <a:off x="624447" y="1863947"/>
            <a:ext cx="2180952" cy="2619048"/>
          </a:xfrm>
          <a:prstGeom prst="rect">
            <a:avLst/>
          </a:prstGeom>
        </p:spPr>
      </p:pic>
      <p:pic>
        <p:nvPicPr>
          <p:cNvPr id="3" name="图片 2">
            <a:extLst>
              <a:ext uri="{FF2B5EF4-FFF2-40B4-BE49-F238E27FC236}">
                <a16:creationId xmlns:a16="http://schemas.microsoft.com/office/drawing/2014/main" id="{8C99F79C-DD24-42F7-BC86-125DB662D385}"/>
              </a:ext>
            </a:extLst>
          </p:cNvPr>
          <p:cNvPicPr>
            <a:picLocks noChangeAspect="1"/>
          </p:cNvPicPr>
          <p:nvPr/>
        </p:nvPicPr>
        <p:blipFill>
          <a:blip r:embed="rId4"/>
          <a:stretch>
            <a:fillRect/>
          </a:stretch>
        </p:blipFill>
        <p:spPr>
          <a:xfrm>
            <a:off x="613965" y="1778233"/>
            <a:ext cx="3171429" cy="2790476"/>
          </a:xfrm>
          <a:prstGeom prst="rect">
            <a:avLst/>
          </a:prstGeom>
        </p:spPr>
      </p:pic>
      <p:pic>
        <p:nvPicPr>
          <p:cNvPr id="22" name="Picture 2" descr="https://pic1.zhimg.com/50/v2-49a0afeabcd1e9a195e47e6ccebb416c_hd.jpg">
            <a:extLst>
              <a:ext uri="{FF2B5EF4-FFF2-40B4-BE49-F238E27FC236}">
                <a16:creationId xmlns:a16="http://schemas.microsoft.com/office/drawing/2014/main" id="{6DF5649C-6398-4C34-B08A-A30DD2ADA1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027" y="1417406"/>
            <a:ext cx="6481398" cy="447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05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36AE5EAC-63F1-43E3-86DF-D2DF5D1189CE}"/>
              </a:ext>
            </a:extLst>
          </p:cNvPr>
          <p:cNvSpPr txBox="1"/>
          <p:nvPr/>
        </p:nvSpPr>
        <p:spPr>
          <a:xfrm>
            <a:off x="5317435" y="5121508"/>
            <a:ext cx="1679713" cy="369332"/>
          </a:xfrm>
          <a:prstGeom prst="rect">
            <a:avLst/>
          </a:prstGeom>
          <a:noFill/>
        </p:spPr>
        <p:txBody>
          <a:bodyPr wrap="square" rtlCol="0">
            <a:spAutoFit/>
          </a:bodyPr>
          <a:lstStyle/>
          <a:p>
            <a:r>
              <a:rPr lang="en-US" altLang="zh-CN" dirty="0"/>
              <a:t>SPP-Net</a:t>
            </a:r>
            <a:endParaRPr lang="zh-CN" altLang="en-US" dirty="0"/>
          </a:p>
        </p:txBody>
      </p:sp>
      <p:sp>
        <p:nvSpPr>
          <p:cNvPr id="28" name="文本框 27">
            <a:extLst>
              <a:ext uri="{FF2B5EF4-FFF2-40B4-BE49-F238E27FC236}">
                <a16:creationId xmlns:a16="http://schemas.microsoft.com/office/drawing/2014/main" id="{5EA8F7D3-E40F-4837-ABDE-B4A0E4E4479C}"/>
              </a:ext>
            </a:extLst>
          </p:cNvPr>
          <p:cNvSpPr txBox="1"/>
          <p:nvPr/>
        </p:nvSpPr>
        <p:spPr>
          <a:xfrm>
            <a:off x="9356035" y="5113003"/>
            <a:ext cx="1679713" cy="369332"/>
          </a:xfrm>
          <a:prstGeom prst="rect">
            <a:avLst/>
          </a:prstGeom>
          <a:noFill/>
        </p:spPr>
        <p:txBody>
          <a:bodyPr wrap="square" rtlCol="0">
            <a:spAutoFit/>
          </a:bodyPr>
          <a:lstStyle/>
          <a:p>
            <a:r>
              <a:rPr lang="en-US" altLang="zh-CN" dirty="0"/>
              <a:t>Fast R-CNN</a:t>
            </a:r>
            <a:endParaRPr lang="zh-CN" altLang="en-US" dirty="0"/>
          </a:p>
        </p:txBody>
      </p:sp>
      <p:pic>
        <p:nvPicPr>
          <p:cNvPr id="29" name="图片 28">
            <a:extLst>
              <a:ext uri="{FF2B5EF4-FFF2-40B4-BE49-F238E27FC236}">
                <a16:creationId xmlns:a16="http://schemas.microsoft.com/office/drawing/2014/main" id="{C8FAC416-E291-4262-8ED2-EC0D8B16BE0E}"/>
              </a:ext>
            </a:extLst>
          </p:cNvPr>
          <p:cNvPicPr>
            <a:picLocks noChangeAspect="1"/>
          </p:cNvPicPr>
          <p:nvPr/>
        </p:nvPicPr>
        <p:blipFill>
          <a:blip r:embed="rId3"/>
          <a:stretch>
            <a:fillRect/>
          </a:stretch>
        </p:blipFill>
        <p:spPr>
          <a:xfrm>
            <a:off x="4027437" y="1749662"/>
            <a:ext cx="3838095" cy="2733333"/>
          </a:xfrm>
          <a:prstGeom prst="rect">
            <a:avLst/>
          </a:prstGeom>
        </p:spPr>
      </p:pic>
      <p:pic>
        <p:nvPicPr>
          <p:cNvPr id="30" name="图片 29">
            <a:extLst>
              <a:ext uri="{FF2B5EF4-FFF2-40B4-BE49-F238E27FC236}">
                <a16:creationId xmlns:a16="http://schemas.microsoft.com/office/drawing/2014/main" id="{E5D2C939-F6AC-40E1-9C6B-19473B466FE3}"/>
              </a:ext>
            </a:extLst>
          </p:cNvPr>
          <p:cNvPicPr>
            <a:picLocks noChangeAspect="1"/>
          </p:cNvPicPr>
          <p:nvPr/>
        </p:nvPicPr>
        <p:blipFill>
          <a:blip r:embed="rId4"/>
          <a:stretch>
            <a:fillRect/>
          </a:stretch>
        </p:blipFill>
        <p:spPr>
          <a:xfrm>
            <a:off x="7057785" y="2195618"/>
            <a:ext cx="1390476" cy="1104762"/>
          </a:xfrm>
          <a:prstGeom prst="rect">
            <a:avLst/>
          </a:prstGeom>
        </p:spPr>
      </p:pic>
      <p:pic>
        <p:nvPicPr>
          <p:cNvPr id="31" name="图片 30">
            <a:extLst>
              <a:ext uri="{FF2B5EF4-FFF2-40B4-BE49-F238E27FC236}">
                <a16:creationId xmlns:a16="http://schemas.microsoft.com/office/drawing/2014/main" id="{B78F46B5-6D19-436B-968E-961F5814CFC5}"/>
              </a:ext>
            </a:extLst>
          </p:cNvPr>
          <p:cNvPicPr>
            <a:picLocks noChangeAspect="1"/>
          </p:cNvPicPr>
          <p:nvPr/>
        </p:nvPicPr>
        <p:blipFill>
          <a:blip r:embed="rId5"/>
          <a:stretch>
            <a:fillRect/>
          </a:stretch>
        </p:blipFill>
        <p:spPr>
          <a:xfrm>
            <a:off x="8891350" y="1682944"/>
            <a:ext cx="2838095" cy="2866667"/>
          </a:xfrm>
          <a:prstGeom prst="rect">
            <a:avLst/>
          </a:prstGeom>
        </p:spPr>
      </p:pic>
      <p:cxnSp>
        <p:nvCxnSpPr>
          <p:cNvPr id="32" name="直接箭头连接符 31">
            <a:extLst>
              <a:ext uri="{FF2B5EF4-FFF2-40B4-BE49-F238E27FC236}">
                <a16:creationId xmlns:a16="http://schemas.microsoft.com/office/drawing/2014/main" id="{1948A8B1-A064-4026-B190-BCBEE168BD56}"/>
              </a:ext>
            </a:extLst>
          </p:cNvPr>
          <p:cNvCxnSpPr/>
          <p:nvPr/>
        </p:nvCxnSpPr>
        <p:spPr>
          <a:xfrm flipH="1">
            <a:off x="6798365" y="3300380"/>
            <a:ext cx="954658" cy="58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C35BC1A9-4D43-46AC-9C06-3BC9AE717C37}"/>
              </a:ext>
            </a:extLst>
          </p:cNvPr>
          <p:cNvPicPr>
            <a:picLocks noChangeAspect="1"/>
          </p:cNvPicPr>
          <p:nvPr/>
        </p:nvPicPr>
        <p:blipFill>
          <a:blip r:embed="rId6"/>
          <a:stretch>
            <a:fillRect/>
          </a:stretch>
        </p:blipFill>
        <p:spPr>
          <a:xfrm>
            <a:off x="634463" y="1905142"/>
            <a:ext cx="3171429" cy="2790476"/>
          </a:xfrm>
          <a:prstGeom prst="rect">
            <a:avLst/>
          </a:prstGeom>
        </p:spPr>
      </p:pic>
    </p:spTree>
    <p:extLst>
      <p:ext uri="{BB962C8B-B14F-4D97-AF65-F5344CB8AC3E}">
        <p14:creationId xmlns:p14="http://schemas.microsoft.com/office/powerpoint/2010/main" val="29417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childTnLst>
                                </p:cTn>
                              </p:par>
                              <p:par>
                                <p:cTn id="17" presetID="53" presetClass="entr" presetSubtype="16"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par>
                                <p:cTn id="22" presetID="53" presetClass="entr" presetSubtype="16"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5453884-1C94-465A-B269-08A0A295013F}"/>
              </a:ext>
            </a:extLst>
          </p:cNvPr>
          <p:cNvPicPr>
            <a:picLocks noChangeAspect="1"/>
          </p:cNvPicPr>
          <p:nvPr/>
        </p:nvPicPr>
        <p:blipFill>
          <a:blip r:embed="rId3"/>
          <a:stretch>
            <a:fillRect/>
          </a:stretch>
        </p:blipFill>
        <p:spPr>
          <a:xfrm>
            <a:off x="603318" y="1405463"/>
            <a:ext cx="2219048" cy="1780952"/>
          </a:xfrm>
          <a:prstGeom prst="rect">
            <a:avLst/>
          </a:prstGeom>
        </p:spPr>
      </p:pic>
      <p:pic>
        <p:nvPicPr>
          <p:cNvPr id="5" name="图片 4">
            <a:extLst>
              <a:ext uri="{FF2B5EF4-FFF2-40B4-BE49-F238E27FC236}">
                <a16:creationId xmlns:a16="http://schemas.microsoft.com/office/drawing/2014/main" id="{2AFEF100-D8D7-4F4D-B038-16D132CBCA1D}"/>
              </a:ext>
            </a:extLst>
          </p:cNvPr>
          <p:cNvPicPr>
            <a:picLocks noChangeAspect="1"/>
          </p:cNvPicPr>
          <p:nvPr/>
        </p:nvPicPr>
        <p:blipFill>
          <a:blip r:embed="rId4"/>
          <a:stretch>
            <a:fillRect/>
          </a:stretch>
        </p:blipFill>
        <p:spPr>
          <a:xfrm>
            <a:off x="5088138" y="1191177"/>
            <a:ext cx="2095238" cy="428571"/>
          </a:xfrm>
          <a:prstGeom prst="rect">
            <a:avLst/>
          </a:prstGeom>
        </p:spPr>
      </p:pic>
      <p:sp>
        <p:nvSpPr>
          <p:cNvPr id="6" name="矩形 5">
            <a:extLst>
              <a:ext uri="{FF2B5EF4-FFF2-40B4-BE49-F238E27FC236}">
                <a16:creationId xmlns:a16="http://schemas.microsoft.com/office/drawing/2014/main" id="{D6A3229B-6196-4915-B752-86B6C123F92C}"/>
              </a:ext>
            </a:extLst>
          </p:cNvPr>
          <p:cNvSpPr/>
          <p:nvPr/>
        </p:nvSpPr>
        <p:spPr>
          <a:xfrm>
            <a:off x="3373040" y="1191177"/>
            <a:ext cx="1569660" cy="369332"/>
          </a:xfrm>
          <a:prstGeom prst="rect">
            <a:avLst/>
          </a:prstGeom>
        </p:spPr>
        <p:txBody>
          <a:bodyPr wrap="none">
            <a:spAutoFit/>
          </a:bodyPr>
          <a:lstStyle/>
          <a:p>
            <a:r>
              <a:rPr lang="zh-CN" altLang="en-US" dirty="0">
                <a:solidFill>
                  <a:srgbClr val="333333"/>
                </a:solidFill>
                <a:latin typeface="-apple-system"/>
              </a:rPr>
              <a:t>坐标偏移优化</a:t>
            </a:r>
            <a:endParaRPr lang="zh-CN" altLang="en-US" dirty="0"/>
          </a:p>
        </p:txBody>
      </p:sp>
      <p:sp>
        <p:nvSpPr>
          <p:cNvPr id="7" name="矩形 6">
            <a:extLst>
              <a:ext uri="{FF2B5EF4-FFF2-40B4-BE49-F238E27FC236}">
                <a16:creationId xmlns:a16="http://schemas.microsoft.com/office/drawing/2014/main" id="{06EE7CFD-1985-441B-BBF0-C116E474DB72}"/>
              </a:ext>
            </a:extLst>
          </p:cNvPr>
          <p:cNvSpPr/>
          <p:nvPr/>
        </p:nvSpPr>
        <p:spPr>
          <a:xfrm>
            <a:off x="7328814" y="1191177"/>
            <a:ext cx="4173963" cy="369332"/>
          </a:xfrm>
          <a:prstGeom prst="rect">
            <a:avLst/>
          </a:prstGeom>
        </p:spPr>
        <p:txBody>
          <a:bodyPr wrap="none">
            <a:spAutoFit/>
          </a:bodyPr>
          <a:lstStyle/>
          <a:p>
            <a:r>
              <a:rPr lang="en-US" altLang="zh-CN" dirty="0"/>
              <a:t>K</a:t>
            </a:r>
            <a:r>
              <a:rPr lang="zh-CN" altLang="en-US" dirty="0"/>
              <a:t>是类别，</a:t>
            </a:r>
            <a:r>
              <a:rPr lang="en-US" altLang="zh-CN" dirty="0"/>
              <a:t>(</a:t>
            </a:r>
            <a:r>
              <a:rPr lang="en-US" altLang="zh-CN" dirty="0" err="1"/>
              <a:t>x,y</a:t>
            </a:r>
            <a:r>
              <a:rPr lang="en-US" altLang="zh-CN" dirty="0"/>
              <a:t>)</a:t>
            </a:r>
            <a:r>
              <a:rPr lang="zh-CN" altLang="en-US" dirty="0"/>
              <a:t>表示坐标，</a:t>
            </a:r>
            <a:r>
              <a:rPr lang="en-US" altLang="zh-CN" dirty="0"/>
              <a:t>(</a:t>
            </a:r>
            <a:r>
              <a:rPr lang="en-US" altLang="zh-CN" dirty="0" err="1"/>
              <a:t>w,h</a:t>
            </a:r>
            <a:r>
              <a:rPr lang="en-US" altLang="zh-CN" dirty="0"/>
              <a:t>)</a:t>
            </a:r>
            <a:r>
              <a:rPr lang="zh-CN" altLang="en-US" dirty="0"/>
              <a:t>表示宽高</a:t>
            </a:r>
          </a:p>
        </p:txBody>
      </p:sp>
      <p:sp>
        <p:nvSpPr>
          <p:cNvPr id="10" name="矩形 9">
            <a:extLst>
              <a:ext uri="{FF2B5EF4-FFF2-40B4-BE49-F238E27FC236}">
                <a16:creationId xmlns:a16="http://schemas.microsoft.com/office/drawing/2014/main" id="{120D8AB9-F581-4EEB-8D2E-862A292A64E7}"/>
              </a:ext>
            </a:extLst>
          </p:cNvPr>
          <p:cNvSpPr/>
          <p:nvPr/>
        </p:nvSpPr>
        <p:spPr>
          <a:xfrm>
            <a:off x="3373040" y="2220603"/>
            <a:ext cx="2080506" cy="369332"/>
          </a:xfrm>
          <a:prstGeom prst="rect">
            <a:avLst/>
          </a:prstGeom>
        </p:spPr>
        <p:txBody>
          <a:bodyPr wrap="none">
            <a:spAutoFit/>
          </a:bodyPr>
          <a:lstStyle/>
          <a:p>
            <a:r>
              <a:rPr lang="en-US" altLang="zh-CN" dirty="0">
                <a:solidFill>
                  <a:srgbClr val="333333"/>
                </a:solidFill>
                <a:latin typeface="-apple-system"/>
              </a:rPr>
              <a:t>ground truth</a:t>
            </a:r>
            <a:r>
              <a:rPr lang="zh-CN" altLang="en-US" dirty="0">
                <a:solidFill>
                  <a:srgbClr val="333333"/>
                </a:solidFill>
                <a:latin typeface="-apple-system"/>
              </a:rPr>
              <a:t>坐标：</a:t>
            </a:r>
            <a:endParaRPr lang="zh-CN" altLang="en-US" dirty="0"/>
          </a:p>
        </p:txBody>
      </p:sp>
      <p:pic>
        <p:nvPicPr>
          <p:cNvPr id="11" name="图片 10">
            <a:extLst>
              <a:ext uri="{FF2B5EF4-FFF2-40B4-BE49-F238E27FC236}">
                <a16:creationId xmlns:a16="http://schemas.microsoft.com/office/drawing/2014/main" id="{B06C132C-8E7F-4060-ADC4-FCC30382048F}"/>
              </a:ext>
            </a:extLst>
          </p:cNvPr>
          <p:cNvPicPr>
            <a:picLocks noChangeAspect="1"/>
          </p:cNvPicPr>
          <p:nvPr/>
        </p:nvPicPr>
        <p:blipFill>
          <a:blip r:embed="rId5"/>
          <a:stretch>
            <a:fillRect/>
          </a:stretch>
        </p:blipFill>
        <p:spPr>
          <a:xfrm>
            <a:off x="5344143" y="2220603"/>
            <a:ext cx="2047619" cy="400000"/>
          </a:xfrm>
          <a:prstGeom prst="rect">
            <a:avLst/>
          </a:prstGeom>
        </p:spPr>
      </p:pic>
      <p:sp>
        <p:nvSpPr>
          <p:cNvPr id="12" name="矩形 11">
            <a:extLst>
              <a:ext uri="{FF2B5EF4-FFF2-40B4-BE49-F238E27FC236}">
                <a16:creationId xmlns:a16="http://schemas.microsoft.com/office/drawing/2014/main" id="{94CFD59E-310A-4741-90CB-C02372AB07A7}"/>
              </a:ext>
            </a:extLst>
          </p:cNvPr>
          <p:cNvSpPr/>
          <p:nvPr/>
        </p:nvSpPr>
        <p:spPr>
          <a:xfrm>
            <a:off x="4061071" y="2817083"/>
            <a:ext cx="1338828" cy="369332"/>
          </a:xfrm>
          <a:prstGeom prst="rect">
            <a:avLst/>
          </a:prstGeom>
        </p:spPr>
        <p:txBody>
          <a:bodyPr wrap="none">
            <a:spAutoFit/>
          </a:bodyPr>
          <a:lstStyle/>
          <a:p>
            <a:r>
              <a:rPr lang="zh-CN" altLang="en-US" dirty="0">
                <a:solidFill>
                  <a:srgbClr val="333333"/>
                </a:solidFill>
                <a:latin typeface="-apple-system"/>
              </a:rPr>
              <a:t>预测值为：</a:t>
            </a:r>
            <a:endParaRPr lang="zh-CN" altLang="en-US" dirty="0"/>
          </a:p>
        </p:txBody>
      </p:sp>
      <p:pic>
        <p:nvPicPr>
          <p:cNvPr id="13" name="图片 12">
            <a:extLst>
              <a:ext uri="{FF2B5EF4-FFF2-40B4-BE49-F238E27FC236}">
                <a16:creationId xmlns:a16="http://schemas.microsoft.com/office/drawing/2014/main" id="{CD2B0089-3E05-47B9-B3CD-973CCDCEEE37}"/>
              </a:ext>
            </a:extLst>
          </p:cNvPr>
          <p:cNvPicPr>
            <a:picLocks noChangeAspect="1"/>
          </p:cNvPicPr>
          <p:nvPr/>
        </p:nvPicPr>
        <p:blipFill>
          <a:blip r:embed="rId6"/>
          <a:stretch>
            <a:fillRect/>
          </a:stretch>
        </p:blipFill>
        <p:spPr>
          <a:xfrm>
            <a:off x="5344143" y="2771829"/>
            <a:ext cx="1885714" cy="380952"/>
          </a:xfrm>
          <a:prstGeom prst="rect">
            <a:avLst/>
          </a:prstGeom>
        </p:spPr>
      </p:pic>
      <p:pic>
        <p:nvPicPr>
          <p:cNvPr id="9220" name="Picture 4" descr="https://pic2.zhimg.com/50/v2-60b6c9ed9401c39fc4458e26a215c7c5_hd.jpg">
            <a:extLst>
              <a:ext uri="{FF2B5EF4-FFF2-40B4-BE49-F238E27FC236}">
                <a16:creationId xmlns:a16="http://schemas.microsoft.com/office/drawing/2014/main" id="{733E2291-F271-41A6-87DB-DE1FC6C7EA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4563" y="3808330"/>
            <a:ext cx="8129379" cy="215347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ADBB6E99-5727-4C95-AC1D-5D34B2AFD973}"/>
              </a:ext>
            </a:extLst>
          </p:cNvPr>
          <p:cNvSpPr/>
          <p:nvPr/>
        </p:nvSpPr>
        <p:spPr>
          <a:xfrm>
            <a:off x="3830239" y="3257947"/>
            <a:ext cx="1569660" cy="369332"/>
          </a:xfrm>
          <a:prstGeom prst="rect">
            <a:avLst/>
          </a:prstGeom>
        </p:spPr>
        <p:txBody>
          <a:bodyPr wrap="none">
            <a:spAutoFit/>
          </a:bodyPr>
          <a:lstStyle/>
          <a:p>
            <a:r>
              <a:rPr lang="zh-CN" altLang="en-US" dirty="0">
                <a:solidFill>
                  <a:srgbClr val="333333"/>
                </a:solidFill>
                <a:latin typeface="-apple-system"/>
              </a:rPr>
              <a:t>损失函数为：</a:t>
            </a:r>
            <a:endParaRPr lang="zh-CN" altLang="en-US" dirty="0"/>
          </a:p>
        </p:txBody>
      </p:sp>
      <p:pic>
        <p:nvPicPr>
          <p:cNvPr id="16" name="图片 15">
            <a:extLst>
              <a:ext uri="{FF2B5EF4-FFF2-40B4-BE49-F238E27FC236}">
                <a16:creationId xmlns:a16="http://schemas.microsoft.com/office/drawing/2014/main" id="{2A171913-AFDB-4BC2-860A-622620003882}"/>
              </a:ext>
            </a:extLst>
          </p:cNvPr>
          <p:cNvPicPr>
            <a:picLocks noChangeAspect="1"/>
          </p:cNvPicPr>
          <p:nvPr/>
        </p:nvPicPr>
        <p:blipFill>
          <a:blip r:embed="rId8"/>
          <a:stretch>
            <a:fillRect/>
          </a:stretch>
        </p:blipFill>
        <p:spPr>
          <a:xfrm>
            <a:off x="5779697" y="5060684"/>
            <a:ext cx="752381" cy="352381"/>
          </a:xfrm>
          <a:prstGeom prst="rect">
            <a:avLst/>
          </a:prstGeom>
        </p:spPr>
      </p:pic>
      <p:pic>
        <p:nvPicPr>
          <p:cNvPr id="9222" name="Picture 6" descr="https://pic2.zhimg.com/50/v2-fa78a0462cb6cd1cd8dcd91f88820d19_hd.jpg">
            <a:extLst>
              <a:ext uri="{FF2B5EF4-FFF2-40B4-BE49-F238E27FC236}">
                <a16:creationId xmlns:a16="http://schemas.microsoft.com/office/drawing/2014/main" id="{519C17FF-8E3A-44A4-AD8E-A12697A64A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48870" y="1474270"/>
            <a:ext cx="3153907" cy="235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45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2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9222"/>
                                        </p:tgtEl>
                                        <p:attrNameLst>
                                          <p:attrName>style.visibility</p:attrName>
                                        </p:attrNameLst>
                                      </p:cBhvr>
                                      <p:to>
                                        <p:strVal val="visible"/>
                                      </p:to>
                                    </p:set>
                                    <p:anim calcmode="lin" valueType="num">
                                      <p:cBhvr>
                                        <p:cTn id="49" dur="500" fill="hold"/>
                                        <p:tgtEl>
                                          <p:spTgt spid="9222"/>
                                        </p:tgtEl>
                                        <p:attrNameLst>
                                          <p:attrName>ppt_w</p:attrName>
                                        </p:attrNameLst>
                                      </p:cBhvr>
                                      <p:tavLst>
                                        <p:tav tm="0">
                                          <p:val>
                                            <p:fltVal val="0"/>
                                          </p:val>
                                        </p:tav>
                                        <p:tav tm="100000">
                                          <p:val>
                                            <p:strVal val="#ppt_w"/>
                                          </p:val>
                                        </p:tav>
                                      </p:tavLst>
                                    </p:anim>
                                    <p:anim calcmode="lin" valueType="num">
                                      <p:cBhvr>
                                        <p:cTn id="50" dur="500" fill="hold"/>
                                        <p:tgtEl>
                                          <p:spTgt spid="9222"/>
                                        </p:tgtEl>
                                        <p:attrNameLst>
                                          <p:attrName>ppt_h</p:attrName>
                                        </p:attrNameLst>
                                      </p:cBhvr>
                                      <p:tavLst>
                                        <p:tav tm="0">
                                          <p:val>
                                            <p:fltVal val="0"/>
                                          </p:val>
                                        </p:tav>
                                        <p:tav tm="100000">
                                          <p:val>
                                            <p:strVal val="#ppt_h"/>
                                          </p:val>
                                        </p:tav>
                                      </p:tavLst>
                                    </p:anim>
                                    <p:animEffect transition="in" filter="fade">
                                      <p:cBhvr>
                                        <p:cTn id="51"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B85810E-DB5A-4E32-8365-88DBE32AFF10}"/>
              </a:ext>
            </a:extLst>
          </p:cNvPr>
          <p:cNvPicPr>
            <a:picLocks noChangeAspect="1"/>
          </p:cNvPicPr>
          <p:nvPr/>
        </p:nvPicPr>
        <p:blipFill>
          <a:blip r:embed="rId2"/>
          <a:stretch>
            <a:fillRect/>
          </a:stretch>
        </p:blipFill>
        <p:spPr>
          <a:xfrm>
            <a:off x="343619" y="471857"/>
            <a:ext cx="11504762" cy="5914286"/>
          </a:xfrm>
          <a:prstGeom prst="rect">
            <a:avLst/>
          </a:prstGeom>
        </p:spPr>
      </p:pic>
    </p:spTree>
    <p:extLst>
      <p:ext uri="{BB962C8B-B14F-4D97-AF65-F5344CB8AC3E}">
        <p14:creationId xmlns:p14="http://schemas.microsoft.com/office/powerpoint/2010/main" val="1443220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A3AF3D6-4AE5-451E-ACB4-7E6E50AB3CF5}"/>
              </a:ext>
            </a:extLst>
          </p:cNvPr>
          <p:cNvPicPr>
            <a:picLocks noChangeAspect="1"/>
          </p:cNvPicPr>
          <p:nvPr/>
        </p:nvPicPr>
        <p:blipFill>
          <a:blip r:embed="rId2"/>
          <a:stretch>
            <a:fillRect/>
          </a:stretch>
        </p:blipFill>
        <p:spPr>
          <a:xfrm>
            <a:off x="376952" y="557571"/>
            <a:ext cx="11438095" cy="5742857"/>
          </a:xfrm>
          <a:prstGeom prst="rect">
            <a:avLst/>
          </a:prstGeom>
        </p:spPr>
      </p:pic>
    </p:spTree>
    <p:extLst>
      <p:ext uri="{BB962C8B-B14F-4D97-AF65-F5344CB8AC3E}">
        <p14:creationId xmlns:p14="http://schemas.microsoft.com/office/powerpoint/2010/main" val="75961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656484-327D-4087-A29A-84EB57C38788}"/>
              </a:ext>
            </a:extLst>
          </p:cNvPr>
          <p:cNvPicPr>
            <a:picLocks noChangeAspect="1"/>
          </p:cNvPicPr>
          <p:nvPr/>
        </p:nvPicPr>
        <p:blipFill>
          <a:blip r:embed="rId2"/>
          <a:stretch>
            <a:fillRect/>
          </a:stretch>
        </p:blipFill>
        <p:spPr>
          <a:xfrm>
            <a:off x="286476" y="514714"/>
            <a:ext cx="11619047" cy="5828571"/>
          </a:xfrm>
          <a:prstGeom prst="rect">
            <a:avLst/>
          </a:prstGeom>
        </p:spPr>
      </p:pic>
    </p:spTree>
    <p:extLst>
      <p:ext uri="{BB962C8B-B14F-4D97-AF65-F5344CB8AC3E}">
        <p14:creationId xmlns:p14="http://schemas.microsoft.com/office/powerpoint/2010/main" val="289464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C2815C7-3464-4E02-8923-85D8EABD593E}"/>
              </a:ext>
            </a:extLst>
          </p:cNvPr>
          <p:cNvPicPr>
            <a:picLocks noChangeAspect="1"/>
          </p:cNvPicPr>
          <p:nvPr/>
        </p:nvPicPr>
        <p:blipFill>
          <a:blip r:embed="rId2"/>
          <a:stretch>
            <a:fillRect/>
          </a:stretch>
        </p:blipFill>
        <p:spPr>
          <a:xfrm>
            <a:off x="1160962" y="0"/>
            <a:ext cx="9870075" cy="6858000"/>
          </a:xfrm>
          <a:prstGeom prst="rect">
            <a:avLst/>
          </a:prstGeom>
        </p:spPr>
      </p:pic>
    </p:spTree>
    <p:extLst>
      <p:ext uri="{BB962C8B-B14F-4D97-AF65-F5344CB8AC3E}">
        <p14:creationId xmlns:p14="http://schemas.microsoft.com/office/powerpoint/2010/main" val="2738954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B1AB7D5-16ED-4921-8A91-E20F77A64B5A}"/>
              </a:ext>
            </a:extLst>
          </p:cNvPr>
          <p:cNvPicPr>
            <a:picLocks noChangeAspect="1"/>
          </p:cNvPicPr>
          <p:nvPr/>
        </p:nvPicPr>
        <p:blipFill>
          <a:blip r:embed="rId2"/>
          <a:stretch>
            <a:fillRect/>
          </a:stretch>
        </p:blipFill>
        <p:spPr>
          <a:xfrm>
            <a:off x="253143" y="514714"/>
            <a:ext cx="11685714" cy="5828571"/>
          </a:xfrm>
          <a:prstGeom prst="rect">
            <a:avLst/>
          </a:prstGeom>
        </p:spPr>
      </p:pic>
      <p:pic>
        <p:nvPicPr>
          <p:cNvPr id="5" name="图片 4">
            <a:extLst>
              <a:ext uri="{FF2B5EF4-FFF2-40B4-BE49-F238E27FC236}">
                <a16:creationId xmlns:a16="http://schemas.microsoft.com/office/drawing/2014/main" id="{9B678E76-D0AE-4493-9B71-F94110C297F4}"/>
              </a:ext>
            </a:extLst>
          </p:cNvPr>
          <p:cNvPicPr>
            <a:picLocks noChangeAspect="1"/>
          </p:cNvPicPr>
          <p:nvPr/>
        </p:nvPicPr>
        <p:blipFill>
          <a:blip r:embed="rId3"/>
          <a:stretch>
            <a:fillRect/>
          </a:stretch>
        </p:blipFill>
        <p:spPr>
          <a:xfrm>
            <a:off x="3872089" y="0"/>
            <a:ext cx="2838095" cy="2866667"/>
          </a:xfrm>
          <a:prstGeom prst="rect">
            <a:avLst/>
          </a:prstGeom>
        </p:spPr>
      </p:pic>
    </p:spTree>
    <p:extLst>
      <p:ext uri="{BB962C8B-B14F-4D97-AF65-F5344CB8AC3E}">
        <p14:creationId xmlns:p14="http://schemas.microsoft.com/office/powerpoint/2010/main" val="124792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7AA6DF7-43C3-45B0-93A3-7282CF87894B}"/>
              </a:ext>
            </a:extLst>
          </p:cNvPr>
          <p:cNvPicPr>
            <a:picLocks noChangeAspect="1"/>
          </p:cNvPicPr>
          <p:nvPr/>
        </p:nvPicPr>
        <p:blipFill>
          <a:blip r:embed="rId2"/>
          <a:stretch>
            <a:fillRect/>
          </a:stretch>
        </p:blipFill>
        <p:spPr>
          <a:xfrm>
            <a:off x="291238" y="562333"/>
            <a:ext cx="11609524" cy="5733333"/>
          </a:xfrm>
          <a:prstGeom prst="rect">
            <a:avLst/>
          </a:prstGeom>
        </p:spPr>
      </p:pic>
    </p:spTree>
    <p:extLst>
      <p:ext uri="{BB962C8B-B14F-4D97-AF65-F5344CB8AC3E}">
        <p14:creationId xmlns:p14="http://schemas.microsoft.com/office/powerpoint/2010/main" val="209865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147A7A3-BB82-430A-9CD6-3482770901B0}"/>
              </a:ext>
            </a:extLst>
          </p:cNvPr>
          <p:cNvPicPr>
            <a:picLocks noChangeAspect="1"/>
          </p:cNvPicPr>
          <p:nvPr/>
        </p:nvPicPr>
        <p:blipFill>
          <a:blip r:embed="rId3"/>
          <a:stretch>
            <a:fillRect/>
          </a:stretch>
        </p:blipFill>
        <p:spPr>
          <a:xfrm>
            <a:off x="276952" y="462333"/>
            <a:ext cx="11638095" cy="5933333"/>
          </a:xfrm>
          <a:prstGeom prst="rect">
            <a:avLst/>
          </a:prstGeom>
        </p:spPr>
      </p:pic>
    </p:spTree>
    <p:extLst>
      <p:ext uri="{BB962C8B-B14F-4D97-AF65-F5344CB8AC3E}">
        <p14:creationId xmlns:p14="http://schemas.microsoft.com/office/powerpoint/2010/main" val="1948262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95751E-9460-4DB2-B53B-171C1031B1C0}"/>
              </a:ext>
            </a:extLst>
          </p:cNvPr>
          <p:cNvPicPr>
            <a:picLocks noChangeAspect="1"/>
          </p:cNvPicPr>
          <p:nvPr/>
        </p:nvPicPr>
        <p:blipFill>
          <a:blip r:embed="rId2"/>
          <a:stretch>
            <a:fillRect/>
          </a:stretch>
        </p:blipFill>
        <p:spPr>
          <a:xfrm>
            <a:off x="176952" y="552809"/>
            <a:ext cx="11838095" cy="5752381"/>
          </a:xfrm>
          <a:prstGeom prst="rect">
            <a:avLst/>
          </a:prstGeom>
        </p:spPr>
      </p:pic>
    </p:spTree>
    <p:extLst>
      <p:ext uri="{BB962C8B-B14F-4D97-AF65-F5344CB8AC3E}">
        <p14:creationId xmlns:p14="http://schemas.microsoft.com/office/powerpoint/2010/main" val="663927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A9EC38-18EC-4CE6-A182-CB0E2BA4ED7E}"/>
              </a:ext>
            </a:extLst>
          </p:cNvPr>
          <p:cNvPicPr>
            <a:picLocks noChangeAspect="1"/>
          </p:cNvPicPr>
          <p:nvPr/>
        </p:nvPicPr>
        <p:blipFill>
          <a:blip r:embed="rId2"/>
          <a:stretch>
            <a:fillRect/>
          </a:stretch>
        </p:blipFill>
        <p:spPr>
          <a:xfrm>
            <a:off x="848381" y="1043285"/>
            <a:ext cx="10495238" cy="4771429"/>
          </a:xfrm>
          <a:prstGeom prst="rect">
            <a:avLst/>
          </a:prstGeom>
        </p:spPr>
      </p:pic>
    </p:spTree>
    <p:extLst>
      <p:ext uri="{BB962C8B-B14F-4D97-AF65-F5344CB8AC3E}">
        <p14:creationId xmlns:p14="http://schemas.microsoft.com/office/powerpoint/2010/main" val="2275364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4760F6-9851-49DD-8818-BFF4080E219D}"/>
              </a:ext>
            </a:extLst>
          </p:cNvPr>
          <p:cNvPicPr>
            <a:picLocks noChangeAspect="1"/>
          </p:cNvPicPr>
          <p:nvPr/>
        </p:nvPicPr>
        <p:blipFill>
          <a:blip r:embed="rId2"/>
          <a:stretch>
            <a:fillRect/>
          </a:stretch>
        </p:blipFill>
        <p:spPr>
          <a:xfrm>
            <a:off x="1329333" y="895666"/>
            <a:ext cx="9533333" cy="5066667"/>
          </a:xfrm>
          <a:prstGeom prst="rect">
            <a:avLst/>
          </a:prstGeom>
        </p:spPr>
      </p:pic>
    </p:spTree>
    <p:extLst>
      <p:ext uri="{BB962C8B-B14F-4D97-AF65-F5344CB8AC3E}">
        <p14:creationId xmlns:p14="http://schemas.microsoft.com/office/powerpoint/2010/main" val="2319794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41BAF1E-0FC8-410E-AB81-B3BE3D701EC0}"/>
              </a:ext>
            </a:extLst>
          </p:cNvPr>
          <p:cNvPicPr>
            <a:picLocks noChangeAspect="1"/>
          </p:cNvPicPr>
          <p:nvPr/>
        </p:nvPicPr>
        <p:blipFill>
          <a:blip r:embed="rId3"/>
          <a:stretch>
            <a:fillRect/>
          </a:stretch>
        </p:blipFill>
        <p:spPr>
          <a:xfrm>
            <a:off x="72190" y="381381"/>
            <a:ext cx="12047619" cy="6095238"/>
          </a:xfrm>
          <a:prstGeom prst="rect">
            <a:avLst/>
          </a:prstGeom>
        </p:spPr>
      </p:pic>
    </p:spTree>
    <p:extLst>
      <p:ext uri="{BB962C8B-B14F-4D97-AF65-F5344CB8AC3E}">
        <p14:creationId xmlns:p14="http://schemas.microsoft.com/office/powerpoint/2010/main" val="476015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5ABA7A4-8D85-4602-8147-16AF6F1E0E71}"/>
              </a:ext>
            </a:extLst>
          </p:cNvPr>
          <p:cNvPicPr>
            <a:picLocks noChangeAspect="1"/>
          </p:cNvPicPr>
          <p:nvPr/>
        </p:nvPicPr>
        <p:blipFill>
          <a:blip r:embed="rId3"/>
          <a:stretch>
            <a:fillRect/>
          </a:stretch>
        </p:blipFill>
        <p:spPr>
          <a:xfrm>
            <a:off x="76952" y="367095"/>
            <a:ext cx="12038095" cy="6123809"/>
          </a:xfrm>
          <a:prstGeom prst="rect">
            <a:avLst/>
          </a:prstGeom>
        </p:spPr>
      </p:pic>
    </p:spTree>
    <p:extLst>
      <p:ext uri="{BB962C8B-B14F-4D97-AF65-F5344CB8AC3E}">
        <p14:creationId xmlns:p14="http://schemas.microsoft.com/office/powerpoint/2010/main" val="1809842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18EB9A-B845-4B60-919D-AFFFBE4B9A15}"/>
              </a:ext>
            </a:extLst>
          </p:cNvPr>
          <p:cNvPicPr>
            <a:picLocks noChangeAspect="1"/>
          </p:cNvPicPr>
          <p:nvPr/>
        </p:nvPicPr>
        <p:blipFill>
          <a:blip r:embed="rId2"/>
          <a:stretch>
            <a:fillRect/>
          </a:stretch>
        </p:blipFill>
        <p:spPr>
          <a:xfrm>
            <a:off x="1500762" y="581381"/>
            <a:ext cx="9190476" cy="5695238"/>
          </a:xfrm>
          <a:prstGeom prst="rect">
            <a:avLst/>
          </a:prstGeom>
        </p:spPr>
      </p:pic>
    </p:spTree>
    <p:extLst>
      <p:ext uri="{BB962C8B-B14F-4D97-AF65-F5344CB8AC3E}">
        <p14:creationId xmlns:p14="http://schemas.microsoft.com/office/powerpoint/2010/main" val="2074665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58FFF97-8DFF-4BBA-BAA8-71F6E73D1818}"/>
              </a:ext>
            </a:extLst>
          </p:cNvPr>
          <p:cNvSpPr/>
          <p:nvPr/>
        </p:nvSpPr>
        <p:spPr>
          <a:xfrm>
            <a:off x="328123" y="342108"/>
            <a:ext cx="7239161" cy="523220"/>
          </a:xfrm>
          <a:prstGeom prst="rect">
            <a:avLst/>
          </a:prstGeom>
        </p:spPr>
        <p:txBody>
          <a:bodyPr wrap="none">
            <a:spAutoFit/>
          </a:bodyPr>
          <a:lstStyle/>
          <a:p>
            <a:r>
              <a:rPr lang="zh-CN" altLang="en-US" sz="2800" b="1" dirty="0">
                <a:solidFill>
                  <a:srgbClr val="333333"/>
                </a:solidFill>
                <a:latin typeface="-apple-system"/>
              </a:rPr>
              <a:t>区域生成网络 （ </a:t>
            </a:r>
            <a:r>
              <a:rPr lang="en-US" altLang="zh-CN" sz="2800" b="1" dirty="0">
                <a:solidFill>
                  <a:srgbClr val="333333"/>
                </a:solidFill>
                <a:latin typeface="-apple-system"/>
              </a:rPr>
              <a:t>Region Proposal Networks </a:t>
            </a:r>
            <a:r>
              <a:rPr lang="zh-CN" altLang="en-US" sz="2800" b="1" dirty="0">
                <a:solidFill>
                  <a:srgbClr val="333333"/>
                </a:solidFill>
                <a:latin typeface="-apple-system"/>
              </a:rPr>
              <a:t>）</a:t>
            </a:r>
            <a:endParaRPr lang="zh-CN" altLang="en-US" sz="2800" b="1" i="0" dirty="0">
              <a:solidFill>
                <a:srgbClr val="333333"/>
              </a:solidFill>
              <a:effectLst/>
              <a:latin typeface="-apple-system"/>
            </a:endParaRPr>
          </a:p>
        </p:txBody>
      </p:sp>
      <p:pic>
        <p:nvPicPr>
          <p:cNvPr id="10242" name="Picture 2" descr="原始图片中的ROI如何映射到到feature map?">
            <a:extLst>
              <a:ext uri="{FF2B5EF4-FFF2-40B4-BE49-F238E27FC236}">
                <a16:creationId xmlns:a16="http://schemas.microsoft.com/office/drawing/2014/main" id="{234BD9F4-200B-4ED1-BB60-112258336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801" y="1897752"/>
            <a:ext cx="5361440" cy="304199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52F52F83-5799-4A8F-90DE-2BED32F567F2}"/>
              </a:ext>
            </a:extLst>
          </p:cNvPr>
          <p:cNvPicPr>
            <a:picLocks noChangeAspect="1"/>
          </p:cNvPicPr>
          <p:nvPr/>
        </p:nvPicPr>
        <p:blipFill>
          <a:blip r:embed="rId4"/>
          <a:stretch>
            <a:fillRect/>
          </a:stretch>
        </p:blipFill>
        <p:spPr>
          <a:xfrm>
            <a:off x="165560" y="1202477"/>
            <a:ext cx="5161905" cy="4095238"/>
          </a:xfrm>
          <a:prstGeom prst="rect">
            <a:avLst/>
          </a:prstGeom>
        </p:spPr>
      </p:pic>
      <p:sp>
        <p:nvSpPr>
          <p:cNvPr id="6" name="文本框 5">
            <a:extLst>
              <a:ext uri="{FF2B5EF4-FFF2-40B4-BE49-F238E27FC236}">
                <a16:creationId xmlns:a16="http://schemas.microsoft.com/office/drawing/2014/main" id="{2228A202-51F4-49CC-BF0F-23738B27514B}"/>
              </a:ext>
            </a:extLst>
          </p:cNvPr>
          <p:cNvSpPr txBox="1"/>
          <p:nvPr/>
        </p:nvSpPr>
        <p:spPr>
          <a:xfrm>
            <a:off x="447261" y="5746688"/>
            <a:ext cx="1262271" cy="523220"/>
          </a:xfrm>
          <a:prstGeom prst="rect">
            <a:avLst/>
          </a:prstGeom>
          <a:noFill/>
        </p:spPr>
        <p:txBody>
          <a:bodyPr wrap="square" rtlCol="0">
            <a:spAutoFit/>
          </a:bodyPr>
          <a:lstStyle/>
          <a:p>
            <a:r>
              <a:rPr lang="en-US" altLang="zh-CN" sz="2800" dirty="0"/>
              <a:t>anchor</a:t>
            </a:r>
            <a:endParaRPr lang="zh-CN" altLang="en-US" sz="2800" dirty="0"/>
          </a:p>
        </p:txBody>
      </p:sp>
      <p:pic>
        <p:nvPicPr>
          <p:cNvPr id="7" name="图片 6">
            <a:extLst>
              <a:ext uri="{FF2B5EF4-FFF2-40B4-BE49-F238E27FC236}">
                <a16:creationId xmlns:a16="http://schemas.microsoft.com/office/drawing/2014/main" id="{8763D43A-3233-46F5-80DC-F2718ED65BE1}"/>
              </a:ext>
            </a:extLst>
          </p:cNvPr>
          <p:cNvPicPr>
            <a:picLocks noChangeAspect="1"/>
          </p:cNvPicPr>
          <p:nvPr/>
        </p:nvPicPr>
        <p:blipFill>
          <a:blip r:embed="rId5"/>
          <a:stretch>
            <a:fillRect/>
          </a:stretch>
        </p:blipFill>
        <p:spPr>
          <a:xfrm>
            <a:off x="1985883" y="5508593"/>
            <a:ext cx="2038095" cy="476190"/>
          </a:xfrm>
          <a:prstGeom prst="rect">
            <a:avLst/>
          </a:prstGeom>
        </p:spPr>
      </p:pic>
      <p:pic>
        <p:nvPicPr>
          <p:cNvPr id="8" name="图片 7">
            <a:extLst>
              <a:ext uri="{FF2B5EF4-FFF2-40B4-BE49-F238E27FC236}">
                <a16:creationId xmlns:a16="http://schemas.microsoft.com/office/drawing/2014/main" id="{E319F6E3-C8D8-437C-90E0-13FA0C82F52C}"/>
              </a:ext>
            </a:extLst>
          </p:cNvPr>
          <p:cNvPicPr>
            <a:picLocks noChangeAspect="1"/>
          </p:cNvPicPr>
          <p:nvPr/>
        </p:nvPicPr>
        <p:blipFill>
          <a:blip r:embed="rId6"/>
          <a:stretch>
            <a:fillRect/>
          </a:stretch>
        </p:blipFill>
        <p:spPr>
          <a:xfrm>
            <a:off x="2288760" y="6036793"/>
            <a:ext cx="1557683" cy="439347"/>
          </a:xfrm>
          <a:prstGeom prst="rect">
            <a:avLst/>
          </a:prstGeom>
        </p:spPr>
      </p:pic>
      <p:pic>
        <p:nvPicPr>
          <p:cNvPr id="10244" name="Picture 4" descr="https://pic2.zhimg.com/50/v2-9962c78b9963fc323ba04ffb80f0cd95_hd.jpg">
            <a:extLst>
              <a:ext uri="{FF2B5EF4-FFF2-40B4-BE49-F238E27FC236}">
                <a16:creationId xmlns:a16="http://schemas.microsoft.com/office/drawing/2014/main" id="{CC5A3CAF-A9E9-4890-9C50-644A213AD4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8801" y="1071143"/>
            <a:ext cx="6060590" cy="4913640"/>
          </a:xfrm>
          <a:prstGeom prst="rect">
            <a:avLst/>
          </a:prstGeom>
          <a:noFill/>
          <a:extLst>
            <a:ext uri="{909E8E84-426E-40DD-AFC4-6F175D3DCCD1}">
              <a14:hiddenFill xmlns:a14="http://schemas.microsoft.com/office/drawing/2010/main">
                <a:solidFill>
                  <a:srgbClr val="FFFFFF"/>
                </a:solidFill>
              </a14:hiddenFill>
            </a:ext>
          </a:extLst>
        </p:spPr>
      </p:pic>
      <p:sp>
        <p:nvSpPr>
          <p:cNvPr id="9" name="左大括号 8">
            <a:extLst>
              <a:ext uri="{FF2B5EF4-FFF2-40B4-BE49-F238E27FC236}">
                <a16:creationId xmlns:a16="http://schemas.microsoft.com/office/drawing/2014/main" id="{7F43E544-28A9-4E0D-8655-A56841202390}"/>
              </a:ext>
            </a:extLst>
          </p:cNvPr>
          <p:cNvSpPr/>
          <p:nvPr/>
        </p:nvSpPr>
        <p:spPr>
          <a:xfrm>
            <a:off x="1747347" y="5561117"/>
            <a:ext cx="178903" cy="9150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55052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0242"/>
                                        </p:tgtEl>
                                        <p:attrNameLst>
                                          <p:attrName>style.visibility</p:attrName>
                                        </p:attrNameLst>
                                      </p:cBhvr>
                                      <p:to>
                                        <p:strVal val="visible"/>
                                      </p:to>
                                    </p:set>
                                    <p:animEffect transition="in" filter="randombar(horizontal)">
                                      <p:cBhvr>
                                        <p:cTn id="34" dur="500"/>
                                        <p:tgtEl>
                                          <p:spTgt spid="10242"/>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0244"/>
                                        </p:tgtEl>
                                        <p:attrNameLst>
                                          <p:attrName>style.visibility</p:attrName>
                                        </p:attrNameLst>
                                      </p:cBhvr>
                                      <p:to>
                                        <p:strVal val="visible"/>
                                      </p:to>
                                    </p:set>
                                    <p:animEffect transition="in" filter="randombar(horizontal)">
                                      <p:cBhvr>
                                        <p:cTn id="39"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2042958-A308-4730-8213-E3BD331E6705}"/>
              </a:ext>
            </a:extLst>
          </p:cNvPr>
          <p:cNvPicPr>
            <a:picLocks noChangeAspect="1"/>
          </p:cNvPicPr>
          <p:nvPr/>
        </p:nvPicPr>
        <p:blipFill>
          <a:blip r:embed="rId2"/>
          <a:stretch>
            <a:fillRect/>
          </a:stretch>
        </p:blipFill>
        <p:spPr>
          <a:xfrm>
            <a:off x="1327813" y="0"/>
            <a:ext cx="9536373" cy="6858000"/>
          </a:xfrm>
          <a:prstGeom prst="rect">
            <a:avLst/>
          </a:prstGeom>
        </p:spPr>
      </p:pic>
    </p:spTree>
    <p:extLst>
      <p:ext uri="{BB962C8B-B14F-4D97-AF65-F5344CB8AC3E}">
        <p14:creationId xmlns:p14="http://schemas.microsoft.com/office/powerpoint/2010/main" val="985956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pic3.zhimg.com/50/v2-99fd44806ac0ad5cce9b298e5e333bda_hd.jpg">
            <a:extLst>
              <a:ext uri="{FF2B5EF4-FFF2-40B4-BE49-F238E27FC236}">
                <a16:creationId xmlns:a16="http://schemas.microsoft.com/office/drawing/2014/main" id="{B4EA94A0-FF36-43C4-9CFE-DA308E205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438" y="1866900"/>
            <a:ext cx="595312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538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97AF6A-428D-418F-A4DC-717FF7EA2BFC}"/>
              </a:ext>
            </a:extLst>
          </p:cNvPr>
          <p:cNvPicPr>
            <a:picLocks noChangeAspect="1"/>
          </p:cNvPicPr>
          <p:nvPr/>
        </p:nvPicPr>
        <p:blipFill>
          <a:blip r:embed="rId2"/>
          <a:stretch>
            <a:fillRect/>
          </a:stretch>
        </p:blipFill>
        <p:spPr>
          <a:xfrm>
            <a:off x="1416738" y="318053"/>
            <a:ext cx="9579104" cy="1231370"/>
          </a:xfrm>
          <a:prstGeom prst="rect">
            <a:avLst/>
          </a:prstGeom>
        </p:spPr>
      </p:pic>
      <p:sp>
        <p:nvSpPr>
          <p:cNvPr id="5" name="文本框 4">
            <a:extLst>
              <a:ext uri="{FF2B5EF4-FFF2-40B4-BE49-F238E27FC236}">
                <a16:creationId xmlns:a16="http://schemas.microsoft.com/office/drawing/2014/main" id="{3CB6DE1B-D6FF-4D50-9F7F-876FB2949248}"/>
              </a:ext>
            </a:extLst>
          </p:cNvPr>
          <p:cNvSpPr txBox="1"/>
          <p:nvPr/>
        </p:nvSpPr>
        <p:spPr>
          <a:xfrm>
            <a:off x="1749552" y="1954344"/>
            <a:ext cx="2733261" cy="369332"/>
          </a:xfrm>
          <a:prstGeom prst="rect">
            <a:avLst/>
          </a:prstGeom>
          <a:noFill/>
        </p:spPr>
        <p:txBody>
          <a:bodyPr wrap="square" rtlCol="0">
            <a:spAutoFit/>
          </a:bodyPr>
          <a:lstStyle/>
          <a:p>
            <a:r>
              <a:rPr lang="en-US" altLang="zh-CN" dirty="0"/>
              <a:t>i   </a:t>
            </a:r>
            <a:r>
              <a:rPr lang="zh-CN" altLang="en-US" dirty="0"/>
              <a:t>表示第</a:t>
            </a:r>
            <a:r>
              <a:rPr lang="en-US" altLang="zh-CN" dirty="0" err="1"/>
              <a:t>i</a:t>
            </a:r>
            <a:r>
              <a:rPr lang="zh-CN" altLang="en-US" dirty="0"/>
              <a:t>个</a:t>
            </a:r>
            <a:r>
              <a:rPr lang="en-US" altLang="zh-CN" dirty="0"/>
              <a:t>anchor</a:t>
            </a:r>
            <a:endParaRPr lang="zh-CN" altLang="en-US" dirty="0"/>
          </a:p>
        </p:txBody>
      </p:sp>
      <p:sp>
        <p:nvSpPr>
          <p:cNvPr id="6" name="矩形 5">
            <a:extLst>
              <a:ext uri="{FF2B5EF4-FFF2-40B4-BE49-F238E27FC236}">
                <a16:creationId xmlns:a16="http://schemas.microsoft.com/office/drawing/2014/main" id="{EC6A78F2-0EBC-4F65-A613-A43F1AD95D85}"/>
              </a:ext>
            </a:extLst>
          </p:cNvPr>
          <p:cNvSpPr/>
          <p:nvPr/>
        </p:nvSpPr>
        <p:spPr>
          <a:xfrm>
            <a:off x="2316334" y="5676947"/>
            <a:ext cx="3920560" cy="369332"/>
          </a:xfrm>
          <a:prstGeom prst="rect">
            <a:avLst/>
          </a:prstGeom>
        </p:spPr>
        <p:txBody>
          <a:bodyPr wrap="none">
            <a:spAutoFit/>
          </a:bodyPr>
          <a:lstStyle/>
          <a:p>
            <a:r>
              <a:rPr lang="en-US" altLang="zh-CN" dirty="0" err="1">
                <a:solidFill>
                  <a:srgbClr val="333333"/>
                </a:solidFill>
                <a:latin typeface="-apple-system"/>
              </a:rPr>
              <a:t>x,y,w,h</a:t>
            </a:r>
            <a:r>
              <a:rPr lang="zh-CN" altLang="en-US" dirty="0">
                <a:solidFill>
                  <a:srgbClr val="333333"/>
                </a:solidFill>
                <a:latin typeface="-apple-system"/>
              </a:rPr>
              <a:t>分别表示</a:t>
            </a:r>
            <a:r>
              <a:rPr lang="en-US" altLang="zh-CN" dirty="0">
                <a:solidFill>
                  <a:srgbClr val="333333"/>
                </a:solidFill>
                <a:latin typeface="-apple-system"/>
              </a:rPr>
              <a:t>box</a:t>
            </a:r>
            <a:r>
              <a:rPr lang="zh-CN" altLang="en-US" dirty="0">
                <a:solidFill>
                  <a:srgbClr val="333333"/>
                </a:solidFill>
                <a:latin typeface="-apple-system"/>
              </a:rPr>
              <a:t>的中心坐标和宽高</a:t>
            </a:r>
            <a:endParaRPr lang="zh-CN" altLang="en-US" dirty="0"/>
          </a:p>
        </p:txBody>
      </p:sp>
      <p:pic>
        <p:nvPicPr>
          <p:cNvPr id="7" name="图片 6">
            <a:extLst>
              <a:ext uri="{FF2B5EF4-FFF2-40B4-BE49-F238E27FC236}">
                <a16:creationId xmlns:a16="http://schemas.microsoft.com/office/drawing/2014/main" id="{2189242C-4D2E-4094-80D5-9461069FDE50}"/>
              </a:ext>
            </a:extLst>
          </p:cNvPr>
          <p:cNvPicPr>
            <a:picLocks noChangeAspect="1"/>
          </p:cNvPicPr>
          <p:nvPr/>
        </p:nvPicPr>
        <p:blipFill>
          <a:blip r:embed="rId3"/>
          <a:stretch>
            <a:fillRect/>
          </a:stretch>
        </p:blipFill>
        <p:spPr>
          <a:xfrm>
            <a:off x="2284260" y="5163340"/>
            <a:ext cx="1047619" cy="380952"/>
          </a:xfrm>
          <a:prstGeom prst="rect">
            <a:avLst/>
          </a:prstGeom>
        </p:spPr>
      </p:pic>
      <p:pic>
        <p:nvPicPr>
          <p:cNvPr id="8" name="图片 7">
            <a:extLst>
              <a:ext uri="{FF2B5EF4-FFF2-40B4-BE49-F238E27FC236}">
                <a16:creationId xmlns:a16="http://schemas.microsoft.com/office/drawing/2014/main" id="{433327AC-7264-4E0B-89F2-72D29A6AF187}"/>
              </a:ext>
            </a:extLst>
          </p:cNvPr>
          <p:cNvPicPr>
            <a:picLocks noChangeAspect="1"/>
          </p:cNvPicPr>
          <p:nvPr/>
        </p:nvPicPr>
        <p:blipFill>
          <a:blip r:embed="rId4"/>
          <a:stretch>
            <a:fillRect/>
          </a:stretch>
        </p:blipFill>
        <p:spPr>
          <a:xfrm>
            <a:off x="1679713" y="2394130"/>
            <a:ext cx="378705" cy="439786"/>
          </a:xfrm>
          <a:prstGeom prst="rect">
            <a:avLst/>
          </a:prstGeom>
        </p:spPr>
      </p:pic>
      <p:sp>
        <p:nvSpPr>
          <p:cNvPr id="9" name="矩形 8">
            <a:extLst>
              <a:ext uri="{FF2B5EF4-FFF2-40B4-BE49-F238E27FC236}">
                <a16:creationId xmlns:a16="http://schemas.microsoft.com/office/drawing/2014/main" id="{892FA0D1-09E4-4001-8FCD-EA80E353AC84}"/>
              </a:ext>
            </a:extLst>
          </p:cNvPr>
          <p:cNvSpPr/>
          <p:nvPr/>
        </p:nvSpPr>
        <p:spPr>
          <a:xfrm>
            <a:off x="1982492" y="2429357"/>
            <a:ext cx="4132093" cy="369332"/>
          </a:xfrm>
          <a:prstGeom prst="rect">
            <a:avLst/>
          </a:prstGeom>
        </p:spPr>
        <p:txBody>
          <a:bodyPr wrap="none">
            <a:spAutoFit/>
          </a:bodyPr>
          <a:lstStyle/>
          <a:p>
            <a:r>
              <a:rPr lang="zh-CN" altLang="en-US" dirty="0">
                <a:solidFill>
                  <a:srgbClr val="333333"/>
                </a:solidFill>
                <a:latin typeface="-apple-system"/>
              </a:rPr>
              <a:t>表示</a:t>
            </a:r>
            <a:r>
              <a:rPr lang="en-US" altLang="zh-CN" dirty="0">
                <a:solidFill>
                  <a:srgbClr val="333333"/>
                </a:solidFill>
                <a:latin typeface="-apple-system"/>
              </a:rPr>
              <a:t>predict box</a:t>
            </a:r>
            <a:r>
              <a:rPr lang="zh-CN" altLang="en-US" dirty="0">
                <a:solidFill>
                  <a:srgbClr val="333333"/>
                </a:solidFill>
                <a:latin typeface="-apple-system"/>
              </a:rPr>
              <a:t>相对于</a:t>
            </a:r>
            <a:r>
              <a:rPr lang="en-US" altLang="zh-CN" dirty="0">
                <a:solidFill>
                  <a:srgbClr val="333333"/>
                </a:solidFill>
                <a:latin typeface="-apple-system"/>
              </a:rPr>
              <a:t>anchor box</a:t>
            </a:r>
            <a:r>
              <a:rPr lang="zh-CN" altLang="en-US" dirty="0">
                <a:solidFill>
                  <a:srgbClr val="333333"/>
                </a:solidFill>
                <a:latin typeface="-apple-system"/>
              </a:rPr>
              <a:t>的偏移</a:t>
            </a:r>
            <a:endParaRPr lang="zh-CN" altLang="en-US" dirty="0"/>
          </a:p>
        </p:txBody>
      </p:sp>
      <p:pic>
        <p:nvPicPr>
          <p:cNvPr id="11" name="图片 10">
            <a:extLst>
              <a:ext uri="{FF2B5EF4-FFF2-40B4-BE49-F238E27FC236}">
                <a16:creationId xmlns:a16="http://schemas.microsoft.com/office/drawing/2014/main" id="{1ED9A5BB-14E2-4593-B3FF-F770C8EEE0C9}"/>
              </a:ext>
            </a:extLst>
          </p:cNvPr>
          <p:cNvPicPr>
            <a:picLocks noChangeAspect="1"/>
          </p:cNvPicPr>
          <p:nvPr/>
        </p:nvPicPr>
        <p:blipFill>
          <a:blip r:embed="rId5"/>
          <a:stretch>
            <a:fillRect/>
          </a:stretch>
        </p:blipFill>
        <p:spPr>
          <a:xfrm>
            <a:off x="1679713" y="2869143"/>
            <a:ext cx="390476" cy="390476"/>
          </a:xfrm>
          <a:prstGeom prst="rect">
            <a:avLst/>
          </a:prstGeom>
        </p:spPr>
      </p:pic>
      <p:sp>
        <p:nvSpPr>
          <p:cNvPr id="12" name="矩形 11">
            <a:extLst>
              <a:ext uri="{FF2B5EF4-FFF2-40B4-BE49-F238E27FC236}">
                <a16:creationId xmlns:a16="http://schemas.microsoft.com/office/drawing/2014/main" id="{01013D74-4E22-4E2E-94F3-9F29CE71F341}"/>
              </a:ext>
            </a:extLst>
          </p:cNvPr>
          <p:cNvSpPr/>
          <p:nvPr/>
        </p:nvSpPr>
        <p:spPr>
          <a:xfrm>
            <a:off x="1982492" y="2890287"/>
            <a:ext cx="4588244" cy="369332"/>
          </a:xfrm>
          <a:prstGeom prst="rect">
            <a:avLst/>
          </a:prstGeom>
        </p:spPr>
        <p:txBody>
          <a:bodyPr wrap="none">
            <a:spAutoFit/>
          </a:bodyPr>
          <a:lstStyle/>
          <a:p>
            <a:r>
              <a:rPr lang="zh-CN" altLang="en-US" dirty="0">
                <a:solidFill>
                  <a:srgbClr val="333333"/>
                </a:solidFill>
                <a:latin typeface="-apple-system"/>
              </a:rPr>
              <a:t>表示</a:t>
            </a:r>
            <a:r>
              <a:rPr lang="en-US" altLang="zh-CN" dirty="0"/>
              <a:t>ground true box</a:t>
            </a:r>
            <a:r>
              <a:rPr lang="zh-CN" altLang="en-US" dirty="0">
                <a:solidFill>
                  <a:srgbClr val="333333"/>
                </a:solidFill>
                <a:latin typeface="-apple-system"/>
              </a:rPr>
              <a:t>相对于</a:t>
            </a:r>
            <a:r>
              <a:rPr lang="en-US" altLang="zh-CN" dirty="0">
                <a:solidFill>
                  <a:srgbClr val="333333"/>
                </a:solidFill>
                <a:latin typeface="-apple-system"/>
              </a:rPr>
              <a:t>anchor box</a:t>
            </a:r>
            <a:r>
              <a:rPr lang="zh-CN" altLang="en-US" dirty="0">
                <a:solidFill>
                  <a:srgbClr val="333333"/>
                </a:solidFill>
                <a:latin typeface="-apple-system"/>
              </a:rPr>
              <a:t>的偏移</a:t>
            </a:r>
            <a:endParaRPr lang="zh-CN" altLang="en-US" dirty="0"/>
          </a:p>
        </p:txBody>
      </p:sp>
      <p:pic>
        <p:nvPicPr>
          <p:cNvPr id="13" name="图片 12">
            <a:extLst>
              <a:ext uri="{FF2B5EF4-FFF2-40B4-BE49-F238E27FC236}">
                <a16:creationId xmlns:a16="http://schemas.microsoft.com/office/drawing/2014/main" id="{93D427FB-4626-4C81-B056-BDAB5349807E}"/>
              </a:ext>
            </a:extLst>
          </p:cNvPr>
          <p:cNvPicPr>
            <a:picLocks noChangeAspect="1"/>
          </p:cNvPicPr>
          <p:nvPr/>
        </p:nvPicPr>
        <p:blipFill>
          <a:blip r:embed="rId6"/>
          <a:stretch>
            <a:fillRect/>
          </a:stretch>
        </p:blipFill>
        <p:spPr>
          <a:xfrm>
            <a:off x="3947918" y="3363362"/>
            <a:ext cx="4333333" cy="1552381"/>
          </a:xfrm>
          <a:prstGeom prst="rect">
            <a:avLst/>
          </a:prstGeom>
        </p:spPr>
      </p:pic>
      <p:sp>
        <p:nvSpPr>
          <p:cNvPr id="14" name="矩形 13">
            <a:extLst>
              <a:ext uri="{FF2B5EF4-FFF2-40B4-BE49-F238E27FC236}">
                <a16:creationId xmlns:a16="http://schemas.microsoft.com/office/drawing/2014/main" id="{0695EEE9-AABF-491F-8704-B56149D8F20F}"/>
              </a:ext>
            </a:extLst>
          </p:cNvPr>
          <p:cNvSpPr/>
          <p:nvPr/>
        </p:nvSpPr>
        <p:spPr>
          <a:xfrm>
            <a:off x="3451149" y="5161374"/>
            <a:ext cx="5772478" cy="369332"/>
          </a:xfrm>
          <a:prstGeom prst="rect">
            <a:avLst/>
          </a:prstGeom>
        </p:spPr>
        <p:txBody>
          <a:bodyPr wrap="none">
            <a:spAutoFit/>
          </a:bodyPr>
          <a:lstStyle/>
          <a:p>
            <a:r>
              <a:rPr lang="zh-CN" altLang="en-US" dirty="0">
                <a:solidFill>
                  <a:srgbClr val="333333"/>
                </a:solidFill>
                <a:latin typeface="-apple-system"/>
              </a:rPr>
              <a:t>分别表示 </a:t>
            </a:r>
            <a:r>
              <a:rPr lang="en-US" altLang="zh-CN" dirty="0">
                <a:solidFill>
                  <a:srgbClr val="333333"/>
                </a:solidFill>
                <a:latin typeface="-apple-system"/>
              </a:rPr>
              <a:t>predicted box, anchor box, and ground truth box </a:t>
            </a:r>
            <a:endParaRPr lang="zh-CN" altLang="en-US" dirty="0"/>
          </a:p>
        </p:txBody>
      </p:sp>
      <p:sp>
        <p:nvSpPr>
          <p:cNvPr id="17" name="文本框 16">
            <a:extLst>
              <a:ext uri="{FF2B5EF4-FFF2-40B4-BE49-F238E27FC236}">
                <a16:creationId xmlns:a16="http://schemas.microsoft.com/office/drawing/2014/main" id="{BD8472EC-FDE2-4A3D-8F44-092939E2AA05}"/>
              </a:ext>
            </a:extLst>
          </p:cNvPr>
          <p:cNvSpPr txBox="1"/>
          <p:nvPr/>
        </p:nvSpPr>
        <p:spPr>
          <a:xfrm>
            <a:off x="8666923" y="3506046"/>
            <a:ext cx="685800" cy="369332"/>
          </a:xfrm>
          <a:prstGeom prst="rect">
            <a:avLst/>
          </a:prstGeom>
          <a:noFill/>
        </p:spPr>
        <p:txBody>
          <a:bodyPr wrap="square" rtlCol="0">
            <a:spAutoFit/>
          </a:bodyPr>
          <a:lstStyle/>
          <a:p>
            <a:r>
              <a:rPr lang="zh-CN" altLang="en-US" dirty="0"/>
              <a:t>平移</a:t>
            </a:r>
          </a:p>
        </p:txBody>
      </p:sp>
      <p:sp>
        <p:nvSpPr>
          <p:cNvPr id="18" name="文本框 17">
            <a:extLst>
              <a:ext uri="{FF2B5EF4-FFF2-40B4-BE49-F238E27FC236}">
                <a16:creationId xmlns:a16="http://schemas.microsoft.com/office/drawing/2014/main" id="{5FA8F14A-D6B4-4602-B793-CDAF72A143BE}"/>
              </a:ext>
            </a:extLst>
          </p:cNvPr>
          <p:cNvSpPr txBox="1"/>
          <p:nvPr/>
        </p:nvSpPr>
        <p:spPr>
          <a:xfrm>
            <a:off x="8666923" y="4245153"/>
            <a:ext cx="685800" cy="369332"/>
          </a:xfrm>
          <a:prstGeom prst="rect">
            <a:avLst/>
          </a:prstGeom>
          <a:noFill/>
        </p:spPr>
        <p:txBody>
          <a:bodyPr wrap="square" rtlCol="0">
            <a:spAutoFit/>
          </a:bodyPr>
          <a:lstStyle/>
          <a:p>
            <a:r>
              <a:rPr lang="zh-CN" altLang="en-US" dirty="0"/>
              <a:t>缩放</a:t>
            </a:r>
          </a:p>
        </p:txBody>
      </p:sp>
      <p:cxnSp>
        <p:nvCxnSpPr>
          <p:cNvPr id="20" name="直接箭头连接符 19">
            <a:extLst>
              <a:ext uri="{FF2B5EF4-FFF2-40B4-BE49-F238E27FC236}">
                <a16:creationId xmlns:a16="http://schemas.microsoft.com/office/drawing/2014/main" id="{0A046039-51E8-4723-9CFC-AF55707DEEEA}"/>
              </a:ext>
            </a:extLst>
          </p:cNvPr>
          <p:cNvCxnSpPr>
            <a:endCxn id="17" idx="1"/>
          </p:cNvCxnSpPr>
          <p:nvPr/>
        </p:nvCxnSpPr>
        <p:spPr>
          <a:xfrm>
            <a:off x="8010939" y="3506046"/>
            <a:ext cx="655984"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E791DF8-C8CB-4B64-B2A2-CDD11BF9E8A0}"/>
              </a:ext>
            </a:extLst>
          </p:cNvPr>
          <p:cNvCxnSpPr>
            <a:cxnSpLocks/>
            <a:endCxn id="17" idx="1"/>
          </p:cNvCxnSpPr>
          <p:nvPr/>
        </p:nvCxnSpPr>
        <p:spPr>
          <a:xfrm flipV="1">
            <a:off x="8110330" y="3690712"/>
            <a:ext cx="556593" cy="592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7D3C5FC-538E-4607-85B8-109966753BCC}"/>
              </a:ext>
            </a:extLst>
          </p:cNvPr>
          <p:cNvCxnSpPr>
            <a:endCxn id="18" idx="1"/>
          </p:cNvCxnSpPr>
          <p:nvPr/>
        </p:nvCxnSpPr>
        <p:spPr>
          <a:xfrm>
            <a:off x="7762461" y="3875378"/>
            <a:ext cx="904462" cy="55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B0A3FB2-1E64-43E1-AB72-5F7EB3382B2B}"/>
              </a:ext>
            </a:extLst>
          </p:cNvPr>
          <p:cNvCxnSpPr>
            <a:endCxn id="18" idx="1"/>
          </p:cNvCxnSpPr>
          <p:nvPr/>
        </p:nvCxnSpPr>
        <p:spPr>
          <a:xfrm flipV="1">
            <a:off x="7941365" y="4429819"/>
            <a:ext cx="725558" cy="256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338" name="Picture 2" descr="https://pic1.zhimg.com/50/v2-c99e583f485d162bd59d53c87fab42fc_hd.jpg">
            <a:extLst>
              <a:ext uri="{FF2B5EF4-FFF2-40B4-BE49-F238E27FC236}">
                <a16:creationId xmlns:a16="http://schemas.microsoft.com/office/drawing/2014/main" id="{65C7B6DA-21CE-413D-9D1B-1B5C4F9818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555" y="3259619"/>
            <a:ext cx="23431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2C620CF-3B4D-48FE-8DB8-84677B2EC263}"/>
              </a:ext>
            </a:extLst>
          </p:cNvPr>
          <p:cNvPicPr>
            <a:picLocks noChangeAspect="1"/>
          </p:cNvPicPr>
          <p:nvPr/>
        </p:nvPicPr>
        <p:blipFill>
          <a:blip r:embed="rId8"/>
          <a:stretch>
            <a:fillRect/>
          </a:stretch>
        </p:blipFill>
        <p:spPr>
          <a:xfrm>
            <a:off x="7762461" y="1733673"/>
            <a:ext cx="3495238" cy="1561905"/>
          </a:xfrm>
          <a:prstGeom prst="rect">
            <a:avLst/>
          </a:prstGeom>
        </p:spPr>
      </p:pic>
      <p:pic>
        <p:nvPicPr>
          <p:cNvPr id="21" name="Picture 6" descr="https://pic2.zhimg.com/50/v2-fa78a0462cb6cd1cd8dcd91f88820d19_hd.jpg">
            <a:extLst>
              <a:ext uri="{FF2B5EF4-FFF2-40B4-BE49-F238E27FC236}">
                <a16:creationId xmlns:a16="http://schemas.microsoft.com/office/drawing/2014/main" id="{44EDAF1C-21CE-4B56-8743-6B5C0D9002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0080" y="4429819"/>
            <a:ext cx="2659705" cy="199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96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4338"/>
                                        </p:tgtEl>
                                        <p:attrNameLst>
                                          <p:attrName>style.visibility</p:attrName>
                                        </p:attrNameLst>
                                      </p:cBhvr>
                                      <p:to>
                                        <p:strVal val="visible"/>
                                      </p:to>
                                    </p:set>
                                    <p:anim calcmode="lin" valueType="num">
                                      <p:cBhvr>
                                        <p:cTn id="34" dur="500" fill="hold"/>
                                        <p:tgtEl>
                                          <p:spTgt spid="14338"/>
                                        </p:tgtEl>
                                        <p:attrNameLst>
                                          <p:attrName>ppt_w</p:attrName>
                                        </p:attrNameLst>
                                      </p:cBhvr>
                                      <p:tavLst>
                                        <p:tav tm="0">
                                          <p:val>
                                            <p:fltVal val="0"/>
                                          </p:val>
                                        </p:tav>
                                        <p:tav tm="100000">
                                          <p:val>
                                            <p:strVal val="#ppt_w"/>
                                          </p:val>
                                        </p:tav>
                                      </p:tavLst>
                                    </p:anim>
                                    <p:anim calcmode="lin" valueType="num">
                                      <p:cBhvr>
                                        <p:cTn id="35" dur="500" fill="hold"/>
                                        <p:tgtEl>
                                          <p:spTgt spid="14338"/>
                                        </p:tgtEl>
                                        <p:attrNameLst>
                                          <p:attrName>ppt_h</p:attrName>
                                        </p:attrNameLst>
                                      </p:cBhvr>
                                      <p:tavLst>
                                        <p:tav tm="0">
                                          <p:val>
                                            <p:fltVal val="0"/>
                                          </p:val>
                                        </p:tav>
                                        <p:tav tm="100000">
                                          <p:val>
                                            <p:strVal val="#ppt_h"/>
                                          </p:val>
                                        </p:tav>
                                      </p:tavLst>
                                    </p:anim>
                                    <p:animEffect transition="in" filter="fade">
                                      <p:cBhvr>
                                        <p:cTn id="36" dur="500"/>
                                        <p:tgtEl>
                                          <p:spTgt spid="14338"/>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53" presetClass="entr" presetSubtype="16"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par>
                                <p:cTn id="49" presetID="53" presetClass="entr" presetSubtype="16"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par>
                                <p:cTn id="54" presetID="53" presetClass="entr" presetSubtype="16"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53" presetClass="entr" presetSubtype="16"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p:cTn id="66" dur="500" fill="hold"/>
                                        <p:tgtEl>
                                          <p:spTgt spid="18"/>
                                        </p:tgtEl>
                                        <p:attrNameLst>
                                          <p:attrName>ppt_w</p:attrName>
                                        </p:attrNameLst>
                                      </p:cBhvr>
                                      <p:tavLst>
                                        <p:tav tm="0">
                                          <p:val>
                                            <p:fltVal val="0"/>
                                          </p:val>
                                        </p:tav>
                                        <p:tav tm="100000">
                                          <p:val>
                                            <p:strVal val="#ppt_w"/>
                                          </p:val>
                                        </p:tav>
                                      </p:tavLst>
                                    </p:anim>
                                    <p:anim calcmode="lin" valueType="num">
                                      <p:cBhvr>
                                        <p:cTn id="67" dur="500" fill="hold"/>
                                        <p:tgtEl>
                                          <p:spTgt spid="18"/>
                                        </p:tgtEl>
                                        <p:attrNameLst>
                                          <p:attrName>ppt_h</p:attrName>
                                        </p:attrNameLst>
                                      </p:cBhvr>
                                      <p:tavLst>
                                        <p:tav tm="0">
                                          <p:val>
                                            <p:fltVal val="0"/>
                                          </p:val>
                                        </p:tav>
                                        <p:tav tm="100000">
                                          <p:val>
                                            <p:strVal val="#ppt_h"/>
                                          </p:val>
                                        </p:tav>
                                      </p:tavLst>
                                    </p:anim>
                                    <p:animEffect transition="in" filter="fade">
                                      <p:cBhvr>
                                        <p:cTn id="68" dur="500"/>
                                        <p:tgtEl>
                                          <p:spTgt spid="1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p:cTn id="71" dur="500" fill="hold"/>
                                        <p:tgtEl>
                                          <p:spTgt spid="17"/>
                                        </p:tgtEl>
                                        <p:attrNameLst>
                                          <p:attrName>ppt_w</p:attrName>
                                        </p:attrNameLst>
                                      </p:cBhvr>
                                      <p:tavLst>
                                        <p:tav tm="0">
                                          <p:val>
                                            <p:fltVal val="0"/>
                                          </p:val>
                                        </p:tav>
                                        <p:tav tm="100000">
                                          <p:val>
                                            <p:strVal val="#ppt_w"/>
                                          </p:val>
                                        </p:tav>
                                      </p:tavLst>
                                    </p:anim>
                                    <p:anim calcmode="lin" valueType="num">
                                      <p:cBhvr>
                                        <p:cTn id="72" dur="500" fill="hold"/>
                                        <p:tgtEl>
                                          <p:spTgt spid="17"/>
                                        </p:tgtEl>
                                        <p:attrNameLst>
                                          <p:attrName>ppt_h</p:attrName>
                                        </p:attrNameLst>
                                      </p:cBhvr>
                                      <p:tavLst>
                                        <p:tav tm="0">
                                          <p:val>
                                            <p:fltVal val="0"/>
                                          </p:val>
                                        </p:tav>
                                        <p:tav tm="100000">
                                          <p:val>
                                            <p:strVal val="#ppt_h"/>
                                          </p:val>
                                        </p:tav>
                                      </p:tavLst>
                                    </p:anim>
                                    <p:animEffect transition="in" filter="fade">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p:cTn id="78" dur="500" fill="hold"/>
                                        <p:tgtEl>
                                          <p:spTgt spid="14"/>
                                        </p:tgtEl>
                                        <p:attrNameLst>
                                          <p:attrName>ppt_w</p:attrName>
                                        </p:attrNameLst>
                                      </p:cBhvr>
                                      <p:tavLst>
                                        <p:tav tm="0">
                                          <p:val>
                                            <p:fltVal val="0"/>
                                          </p:val>
                                        </p:tav>
                                        <p:tav tm="100000">
                                          <p:val>
                                            <p:strVal val="#ppt_w"/>
                                          </p:val>
                                        </p:tav>
                                      </p:tavLst>
                                    </p:anim>
                                    <p:anim calcmode="lin" valueType="num">
                                      <p:cBhvr>
                                        <p:cTn id="79" dur="500" fill="hold"/>
                                        <p:tgtEl>
                                          <p:spTgt spid="14"/>
                                        </p:tgtEl>
                                        <p:attrNameLst>
                                          <p:attrName>ppt_h</p:attrName>
                                        </p:attrNameLst>
                                      </p:cBhvr>
                                      <p:tavLst>
                                        <p:tav tm="0">
                                          <p:val>
                                            <p:fltVal val="0"/>
                                          </p:val>
                                        </p:tav>
                                        <p:tav tm="100000">
                                          <p:val>
                                            <p:strVal val="#ppt_h"/>
                                          </p:val>
                                        </p:tav>
                                      </p:tavLst>
                                    </p:anim>
                                    <p:animEffect transition="in" filter="fade">
                                      <p:cBhvr>
                                        <p:cTn id="80" dur="500"/>
                                        <p:tgtEl>
                                          <p:spTgt spid="14"/>
                                        </p:tgtEl>
                                      </p:cBhvr>
                                    </p:animEffect>
                                  </p:childTnLst>
                                </p:cTn>
                              </p:par>
                              <p:par>
                                <p:cTn id="81" presetID="53" presetClass="entr" presetSubtype="16" fill="hold" nodeType="with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p:cTn id="83" dur="500" fill="hold"/>
                                        <p:tgtEl>
                                          <p:spTgt spid="7"/>
                                        </p:tgtEl>
                                        <p:attrNameLst>
                                          <p:attrName>ppt_w</p:attrName>
                                        </p:attrNameLst>
                                      </p:cBhvr>
                                      <p:tavLst>
                                        <p:tav tm="0">
                                          <p:val>
                                            <p:fltVal val="0"/>
                                          </p:val>
                                        </p:tav>
                                        <p:tav tm="100000">
                                          <p:val>
                                            <p:strVal val="#ppt_w"/>
                                          </p:val>
                                        </p:tav>
                                      </p:tavLst>
                                    </p:anim>
                                    <p:anim calcmode="lin" valueType="num">
                                      <p:cBhvr>
                                        <p:cTn id="84" dur="500" fill="hold"/>
                                        <p:tgtEl>
                                          <p:spTgt spid="7"/>
                                        </p:tgtEl>
                                        <p:attrNameLst>
                                          <p:attrName>ppt_h</p:attrName>
                                        </p:attrNameLst>
                                      </p:cBhvr>
                                      <p:tavLst>
                                        <p:tav tm="0">
                                          <p:val>
                                            <p:fltVal val="0"/>
                                          </p:val>
                                        </p:tav>
                                        <p:tav tm="100000">
                                          <p:val>
                                            <p:strVal val="#ppt_h"/>
                                          </p:val>
                                        </p:tav>
                                      </p:tavLst>
                                    </p:anim>
                                    <p:animEffect transition="in" filter="fade">
                                      <p:cBhvr>
                                        <p:cTn id="85" dur="500"/>
                                        <p:tgtEl>
                                          <p:spTgt spid="7"/>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6"/>
                                        </p:tgtEl>
                                        <p:attrNameLst>
                                          <p:attrName>style.visibility</p:attrName>
                                        </p:attrNameLst>
                                      </p:cBhvr>
                                      <p:to>
                                        <p:strVal val="visible"/>
                                      </p:to>
                                    </p:set>
                                    <p:anim calcmode="lin" valueType="num">
                                      <p:cBhvr>
                                        <p:cTn id="88" dur="500" fill="hold"/>
                                        <p:tgtEl>
                                          <p:spTgt spid="6"/>
                                        </p:tgtEl>
                                        <p:attrNameLst>
                                          <p:attrName>ppt_w</p:attrName>
                                        </p:attrNameLst>
                                      </p:cBhvr>
                                      <p:tavLst>
                                        <p:tav tm="0">
                                          <p:val>
                                            <p:fltVal val="0"/>
                                          </p:val>
                                        </p:tav>
                                        <p:tav tm="100000">
                                          <p:val>
                                            <p:strVal val="#ppt_w"/>
                                          </p:val>
                                        </p:tav>
                                      </p:tavLst>
                                    </p:anim>
                                    <p:anim calcmode="lin" valueType="num">
                                      <p:cBhvr>
                                        <p:cTn id="89" dur="500" fill="hold"/>
                                        <p:tgtEl>
                                          <p:spTgt spid="6"/>
                                        </p:tgtEl>
                                        <p:attrNameLst>
                                          <p:attrName>ppt_h</p:attrName>
                                        </p:attrNameLst>
                                      </p:cBhvr>
                                      <p:tavLst>
                                        <p:tav tm="0">
                                          <p:val>
                                            <p:fltVal val="0"/>
                                          </p:val>
                                        </p:tav>
                                        <p:tav tm="100000">
                                          <p:val>
                                            <p:strVal val="#ppt_h"/>
                                          </p:val>
                                        </p:tav>
                                      </p:tavLst>
                                    </p:anim>
                                    <p:animEffect transition="in" filter="fade">
                                      <p:cBhvr>
                                        <p:cTn id="90" dur="500"/>
                                        <p:tgtEl>
                                          <p:spTgt spid="6"/>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2"/>
                                        </p:tgtEl>
                                        <p:attrNameLst>
                                          <p:attrName>style.visibility</p:attrName>
                                        </p:attrNameLst>
                                      </p:cBhvr>
                                      <p:to>
                                        <p:strVal val="visible"/>
                                      </p:to>
                                    </p:set>
                                    <p:anim calcmode="lin" valueType="num">
                                      <p:cBhvr>
                                        <p:cTn id="95" dur="500" fill="hold"/>
                                        <p:tgtEl>
                                          <p:spTgt spid="2"/>
                                        </p:tgtEl>
                                        <p:attrNameLst>
                                          <p:attrName>ppt_w</p:attrName>
                                        </p:attrNameLst>
                                      </p:cBhvr>
                                      <p:tavLst>
                                        <p:tav tm="0">
                                          <p:val>
                                            <p:fltVal val="0"/>
                                          </p:val>
                                        </p:tav>
                                        <p:tav tm="100000">
                                          <p:val>
                                            <p:strVal val="#ppt_w"/>
                                          </p:val>
                                        </p:tav>
                                      </p:tavLst>
                                    </p:anim>
                                    <p:anim calcmode="lin" valueType="num">
                                      <p:cBhvr>
                                        <p:cTn id="96" dur="500" fill="hold"/>
                                        <p:tgtEl>
                                          <p:spTgt spid="2"/>
                                        </p:tgtEl>
                                        <p:attrNameLst>
                                          <p:attrName>ppt_h</p:attrName>
                                        </p:attrNameLst>
                                      </p:cBhvr>
                                      <p:tavLst>
                                        <p:tav tm="0">
                                          <p:val>
                                            <p:fltVal val="0"/>
                                          </p:val>
                                        </p:tav>
                                        <p:tav tm="100000">
                                          <p:val>
                                            <p:strVal val="#ppt_h"/>
                                          </p:val>
                                        </p:tav>
                                      </p:tavLst>
                                    </p:anim>
                                    <p:animEffect transition="in" filter="fade">
                                      <p:cBhvr>
                                        <p:cTn id="97" dur="500"/>
                                        <p:tgtEl>
                                          <p:spTgt spid="2"/>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500" fill="hold"/>
                                        <p:tgtEl>
                                          <p:spTgt spid="21"/>
                                        </p:tgtEl>
                                        <p:attrNameLst>
                                          <p:attrName>ppt_w</p:attrName>
                                        </p:attrNameLst>
                                      </p:cBhvr>
                                      <p:tavLst>
                                        <p:tav tm="0">
                                          <p:val>
                                            <p:fltVal val="0"/>
                                          </p:val>
                                        </p:tav>
                                        <p:tav tm="100000">
                                          <p:val>
                                            <p:strVal val="#ppt_w"/>
                                          </p:val>
                                        </p:tav>
                                      </p:tavLst>
                                    </p:anim>
                                    <p:anim calcmode="lin" valueType="num">
                                      <p:cBhvr>
                                        <p:cTn id="103" dur="500" fill="hold"/>
                                        <p:tgtEl>
                                          <p:spTgt spid="21"/>
                                        </p:tgtEl>
                                        <p:attrNameLst>
                                          <p:attrName>ppt_h</p:attrName>
                                        </p:attrNameLst>
                                      </p:cBhvr>
                                      <p:tavLst>
                                        <p:tav tm="0">
                                          <p:val>
                                            <p:fltVal val="0"/>
                                          </p:val>
                                        </p:tav>
                                        <p:tav tm="100000">
                                          <p:val>
                                            <p:strVal val="#ppt_h"/>
                                          </p:val>
                                        </p:tav>
                                      </p:tavLst>
                                    </p:anim>
                                    <p:animEffect transition="in" filter="fade">
                                      <p:cBhvr>
                                        <p:cTn id="10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P spid="14"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1745E8-5DA4-47D9-95C2-198755CF558A}"/>
              </a:ext>
            </a:extLst>
          </p:cNvPr>
          <p:cNvPicPr>
            <a:picLocks noChangeAspect="1"/>
          </p:cNvPicPr>
          <p:nvPr/>
        </p:nvPicPr>
        <p:blipFill>
          <a:blip r:embed="rId2"/>
          <a:stretch>
            <a:fillRect/>
          </a:stretch>
        </p:blipFill>
        <p:spPr>
          <a:xfrm>
            <a:off x="224571" y="329000"/>
            <a:ext cx="11742857" cy="6200000"/>
          </a:xfrm>
          <a:prstGeom prst="rect">
            <a:avLst/>
          </a:prstGeom>
        </p:spPr>
      </p:pic>
    </p:spTree>
    <p:extLst>
      <p:ext uri="{BB962C8B-B14F-4D97-AF65-F5344CB8AC3E}">
        <p14:creationId xmlns:p14="http://schemas.microsoft.com/office/powerpoint/2010/main" val="267678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76D7B68-576E-4CC6-A7B1-8F8CB4284F4A}"/>
              </a:ext>
            </a:extLst>
          </p:cNvPr>
          <p:cNvPicPr>
            <a:picLocks noChangeAspect="1"/>
          </p:cNvPicPr>
          <p:nvPr/>
        </p:nvPicPr>
        <p:blipFill>
          <a:blip r:embed="rId2"/>
          <a:stretch>
            <a:fillRect/>
          </a:stretch>
        </p:blipFill>
        <p:spPr>
          <a:xfrm>
            <a:off x="405524" y="209952"/>
            <a:ext cx="11380952" cy="6438095"/>
          </a:xfrm>
          <a:prstGeom prst="rect">
            <a:avLst/>
          </a:prstGeom>
        </p:spPr>
      </p:pic>
    </p:spTree>
    <p:extLst>
      <p:ext uri="{BB962C8B-B14F-4D97-AF65-F5344CB8AC3E}">
        <p14:creationId xmlns:p14="http://schemas.microsoft.com/office/powerpoint/2010/main" val="272046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367D58B-D32F-49A0-A0E0-48F30B61E2C9}"/>
              </a:ext>
            </a:extLst>
          </p:cNvPr>
          <p:cNvPicPr>
            <a:picLocks noChangeAspect="1"/>
          </p:cNvPicPr>
          <p:nvPr/>
        </p:nvPicPr>
        <p:blipFill>
          <a:blip r:embed="rId3"/>
          <a:stretch>
            <a:fillRect/>
          </a:stretch>
        </p:blipFill>
        <p:spPr>
          <a:xfrm>
            <a:off x="0" y="937349"/>
            <a:ext cx="12192000" cy="4983301"/>
          </a:xfrm>
          <a:prstGeom prst="rect">
            <a:avLst/>
          </a:prstGeom>
        </p:spPr>
      </p:pic>
      <p:sp>
        <p:nvSpPr>
          <p:cNvPr id="8" name="文本框 7">
            <a:extLst>
              <a:ext uri="{FF2B5EF4-FFF2-40B4-BE49-F238E27FC236}">
                <a16:creationId xmlns:a16="http://schemas.microsoft.com/office/drawing/2014/main" id="{AC01B70C-7FC1-4218-9C77-6523B7CED0F0}"/>
              </a:ext>
            </a:extLst>
          </p:cNvPr>
          <p:cNvSpPr txBox="1"/>
          <p:nvPr/>
        </p:nvSpPr>
        <p:spPr>
          <a:xfrm>
            <a:off x="0" y="0"/>
            <a:ext cx="7533861" cy="830997"/>
          </a:xfrm>
          <a:prstGeom prst="rect">
            <a:avLst/>
          </a:prstGeom>
          <a:noFill/>
        </p:spPr>
        <p:txBody>
          <a:bodyPr wrap="square" rtlCol="0">
            <a:spAutoFit/>
          </a:bodyPr>
          <a:lstStyle/>
          <a:p>
            <a:r>
              <a:rPr lang="en-US" altLang="zh-CN" sz="4800" dirty="0"/>
              <a:t>YOLO(You Only Look Once)</a:t>
            </a:r>
            <a:endParaRPr lang="zh-CN" altLang="en-US" sz="4800" dirty="0"/>
          </a:p>
        </p:txBody>
      </p:sp>
      <p:sp>
        <p:nvSpPr>
          <p:cNvPr id="9" name="矩形 8">
            <a:extLst>
              <a:ext uri="{FF2B5EF4-FFF2-40B4-BE49-F238E27FC236}">
                <a16:creationId xmlns:a16="http://schemas.microsoft.com/office/drawing/2014/main" id="{F67A4B30-EAB5-4288-89EB-0322722F1425}"/>
              </a:ext>
            </a:extLst>
          </p:cNvPr>
          <p:cNvSpPr/>
          <p:nvPr/>
        </p:nvSpPr>
        <p:spPr>
          <a:xfrm>
            <a:off x="1202635" y="830997"/>
            <a:ext cx="1441174" cy="29259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866512A-D8B4-4736-8AE7-59AC28F7943B}"/>
              </a:ext>
            </a:extLst>
          </p:cNvPr>
          <p:cNvSpPr/>
          <p:nvPr/>
        </p:nvSpPr>
        <p:spPr>
          <a:xfrm>
            <a:off x="10051774" y="2435087"/>
            <a:ext cx="1089991" cy="1620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908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80E5354-F1DC-4978-9F6F-8D3B9772318F}"/>
              </a:ext>
            </a:extLst>
          </p:cNvPr>
          <p:cNvPicPr>
            <a:picLocks noChangeAspect="1"/>
          </p:cNvPicPr>
          <p:nvPr/>
        </p:nvPicPr>
        <p:blipFill>
          <a:blip r:embed="rId3"/>
          <a:stretch>
            <a:fillRect/>
          </a:stretch>
        </p:blipFill>
        <p:spPr>
          <a:xfrm>
            <a:off x="0" y="484532"/>
            <a:ext cx="12192000" cy="5888935"/>
          </a:xfrm>
          <a:prstGeom prst="rect">
            <a:avLst/>
          </a:prstGeom>
        </p:spPr>
      </p:pic>
    </p:spTree>
    <p:extLst>
      <p:ext uri="{BB962C8B-B14F-4D97-AF65-F5344CB8AC3E}">
        <p14:creationId xmlns:p14="http://schemas.microsoft.com/office/powerpoint/2010/main" val="3723267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E5BD73F-A697-4B8E-B2D9-F9B3DDB33656}"/>
              </a:ext>
            </a:extLst>
          </p:cNvPr>
          <p:cNvPicPr>
            <a:picLocks noChangeAspect="1"/>
          </p:cNvPicPr>
          <p:nvPr/>
        </p:nvPicPr>
        <p:blipFill>
          <a:blip r:embed="rId2"/>
          <a:stretch>
            <a:fillRect/>
          </a:stretch>
        </p:blipFill>
        <p:spPr>
          <a:xfrm>
            <a:off x="491238" y="1009952"/>
            <a:ext cx="11209524" cy="4838095"/>
          </a:xfrm>
          <a:prstGeom prst="rect">
            <a:avLst/>
          </a:prstGeom>
        </p:spPr>
      </p:pic>
    </p:spTree>
    <p:extLst>
      <p:ext uri="{BB962C8B-B14F-4D97-AF65-F5344CB8AC3E}">
        <p14:creationId xmlns:p14="http://schemas.microsoft.com/office/powerpoint/2010/main" val="973951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E1A0124-C808-4959-BA91-51387154AABC}"/>
              </a:ext>
            </a:extLst>
          </p:cNvPr>
          <p:cNvPicPr>
            <a:picLocks noChangeAspect="1"/>
          </p:cNvPicPr>
          <p:nvPr/>
        </p:nvPicPr>
        <p:blipFill>
          <a:blip r:embed="rId2"/>
          <a:stretch>
            <a:fillRect/>
          </a:stretch>
        </p:blipFill>
        <p:spPr>
          <a:xfrm>
            <a:off x="1087194" y="0"/>
            <a:ext cx="10017611" cy="6858000"/>
          </a:xfrm>
          <a:prstGeom prst="rect">
            <a:avLst/>
          </a:prstGeom>
        </p:spPr>
      </p:pic>
      <p:pic>
        <p:nvPicPr>
          <p:cNvPr id="5" name="图片 4">
            <a:extLst>
              <a:ext uri="{FF2B5EF4-FFF2-40B4-BE49-F238E27FC236}">
                <a16:creationId xmlns:a16="http://schemas.microsoft.com/office/drawing/2014/main" id="{53852357-B6B2-48CF-BBDA-BE2F3FC245B0}"/>
              </a:ext>
            </a:extLst>
          </p:cNvPr>
          <p:cNvPicPr>
            <a:picLocks noChangeAspect="1"/>
          </p:cNvPicPr>
          <p:nvPr/>
        </p:nvPicPr>
        <p:blipFill>
          <a:blip r:embed="rId3"/>
          <a:stretch>
            <a:fillRect/>
          </a:stretch>
        </p:blipFill>
        <p:spPr>
          <a:xfrm>
            <a:off x="8205672" y="1491090"/>
            <a:ext cx="1797202" cy="288013"/>
          </a:xfrm>
          <a:prstGeom prst="rect">
            <a:avLst/>
          </a:prstGeom>
        </p:spPr>
      </p:pic>
    </p:spTree>
    <p:extLst>
      <p:ext uri="{BB962C8B-B14F-4D97-AF65-F5344CB8AC3E}">
        <p14:creationId xmlns:p14="http://schemas.microsoft.com/office/powerpoint/2010/main" val="1551599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0B94CEB-DDDF-4CE7-924F-C55458917640}"/>
              </a:ext>
            </a:extLst>
          </p:cNvPr>
          <p:cNvPicPr>
            <a:picLocks noChangeAspect="1"/>
          </p:cNvPicPr>
          <p:nvPr/>
        </p:nvPicPr>
        <p:blipFill>
          <a:blip r:embed="rId3"/>
          <a:stretch>
            <a:fillRect/>
          </a:stretch>
        </p:blipFill>
        <p:spPr>
          <a:xfrm>
            <a:off x="500762" y="390905"/>
            <a:ext cx="11190476" cy="6076190"/>
          </a:xfrm>
          <a:prstGeom prst="rect">
            <a:avLst/>
          </a:prstGeom>
        </p:spPr>
      </p:pic>
    </p:spTree>
    <p:extLst>
      <p:ext uri="{BB962C8B-B14F-4D97-AF65-F5344CB8AC3E}">
        <p14:creationId xmlns:p14="http://schemas.microsoft.com/office/powerpoint/2010/main" val="435767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949729-6075-44B0-AE7D-77DF282BAB04}"/>
              </a:ext>
            </a:extLst>
          </p:cNvPr>
          <p:cNvPicPr>
            <a:picLocks noChangeAspect="1"/>
          </p:cNvPicPr>
          <p:nvPr/>
        </p:nvPicPr>
        <p:blipFill>
          <a:blip r:embed="rId2"/>
          <a:stretch>
            <a:fillRect/>
          </a:stretch>
        </p:blipFill>
        <p:spPr>
          <a:xfrm>
            <a:off x="884583" y="404166"/>
            <a:ext cx="11119164" cy="6453833"/>
          </a:xfrm>
          <a:prstGeom prst="rect">
            <a:avLst/>
          </a:prstGeom>
        </p:spPr>
      </p:pic>
    </p:spTree>
    <p:extLst>
      <p:ext uri="{BB962C8B-B14F-4D97-AF65-F5344CB8AC3E}">
        <p14:creationId xmlns:p14="http://schemas.microsoft.com/office/powerpoint/2010/main" val="284594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AA598E5-2FEC-4275-8CC8-0909A31AA664}"/>
              </a:ext>
            </a:extLst>
          </p:cNvPr>
          <p:cNvPicPr>
            <a:picLocks noChangeAspect="1"/>
          </p:cNvPicPr>
          <p:nvPr/>
        </p:nvPicPr>
        <p:blipFill>
          <a:blip r:embed="rId2"/>
          <a:stretch>
            <a:fillRect/>
          </a:stretch>
        </p:blipFill>
        <p:spPr>
          <a:xfrm>
            <a:off x="1117314" y="0"/>
            <a:ext cx="9957371" cy="6858000"/>
          </a:xfrm>
          <a:prstGeom prst="rect">
            <a:avLst/>
          </a:prstGeom>
        </p:spPr>
      </p:pic>
      <p:pic>
        <p:nvPicPr>
          <p:cNvPr id="7" name="图片 6">
            <a:extLst>
              <a:ext uri="{FF2B5EF4-FFF2-40B4-BE49-F238E27FC236}">
                <a16:creationId xmlns:a16="http://schemas.microsoft.com/office/drawing/2014/main" id="{3B6F967E-5F6E-4E4F-82A0-FFBAFF880B27}"/>
              </a:ext>
            </a:extLst>
          </p:cNvPr>
          <p:cNvPicPr>
            <a:picLocks noChangeAspect="1"/>
          </p:cNvPicPr>
          <p:nvPr/>
        </p:nvPicPr>
        <p:blipFill>
          <a:blip r:embed="rId3"/>
          <a:stretch>
            <a:fillRect/>
          </a:stretch>
        </p:blipFill>
        <p:spPr>
          <a:xfrm>
            <a:off x="828816" y="2553238"/>
            <a:ext cx="7390476" cy="4304762"/>
          </a:xfrm>
          <a:prstGeom prst="rect">
            <a:avLst/>
          </a:prstGeom>
        </p:spPr>
      </p:pic>
    </p:spTree>
    <p:extLst>
      <p:ext uri="{BB962C8B-B14F-4D97-AF65-F5344CB8AC3E}">
        <p14:creationId xmlns:p14="http://schemas.microsoft.com/office/powerpoint/2010/main" val="425539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E6200D-BC57-4E0A-8820-8CE8C14B5642}"/>
              </a:ext>
            </a:extLst>
          </p:cNvPr>
          <p:cNvPicPr>
            <a:picLocks noChangeAspect="1"/>
          </p:cNvPicPr>
          <p:nvPr/>
        </p:nvPicPr>
        <p:blipFill>
          <a:blip r:embed="rId3"/>
          <a:stretch>
            <a:fillRect/>
          </a:stretch>
        </p:blipFill>
        <p:spPr>
          <a:xfrm>
            <a:off x="0" y="55225"/>
            <a:ext cx="12192000" cy="6747549"/>
          </a:xfrm>
          <a:prstGeom prst="rect">
            <a:avLst/>
          </a:prstGeom>
        </p:spPr>
      </p:pic>
    </p:spTree>
    <p:extLst>
      <p:ext uri="{BB962C8B-B14F-4D97-AF65-F5344CB8AC3E}">
        <p14:creationId xmlns:p14="http://schemas.microsoft.com/office/powerpoint/2010/main" val="971848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blog.csdn.net/20161127222900809">
            <a:extLst>
              <a:ext uri="{FF2B5EF4-FFF2-40B4-BE49-F238E27FC236}">
                <a16:creationId xmlns:a16="http://schemas.microsoft.com/office/drawing/2014/main" id="{FC36A3ED-717A-4A45-A679-62CE7F500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795338"/>
            <a:ext cx="9991725"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91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g.blog.csdn.net/20161127222928935">
            <a:extLst>
              <a:ext uri="{FF2B5EF4-FFF2-40B4-BE49-F238E27FC236}">
                <a16:creationId xmlns:a16="http://schemas.microsoft.com/office/drawing/2014/main" id="{E7C6C877-359E-4B04-BC6D-959F55F6E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281" y="452644"/>
            <a:ext cx="4914900" cy="7048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E30BA1E-2FF9-40EE-8BFE-7042D2A30AF9}"/>
              </a:ext>
            </a:extLst>
          </p:cNvPr>
          <p:cNvPicPr>
            <a:picLocks noChangeAspect="1"/>
          </p:cNvPicPr>
          <p:nvPr/>
        </p:nvPicPr>
        <p:blipFill>
          <a:blip r:embed="rId4"/>
          <a:stretch>
            <a:fillRect/>
          </a:stretch>
        </p:blipFill>
        <p:spPr>
          <a:xfrm>
            <a:off x="2242373" y="1458731"/>
            <a:ext cx="7647619" cy="2628571"/>
          </a:xfrm>
          <a:prstGeom prst="rect">
            <a:avLst/>
          </a:prstGeom>
        </p:spPr>
      </p:pic>
      <p:pic>
        <p:nvPicPr>
          <p:cNvPr id="5" name="图片 4">
            <a:extLst>
              <a:ext uri="{FF2B5EF4-FFF2-40B4-BE49-F238E27FC236}">
                <a16:creationId xmlns:a16="http://schemas.microsoft.com/office/drawing/2014/main" id="{30ADA57B-A918-4454-AAEB-8705A228107A}"/>
              </a:ext>
            </a:extLst>
          </p:cNvPr>
          <p:cNvPicPr>
            <a:picLocks noChangeAspect="1"/>
          </p:cNvPicPr>
          <p:nvPr/>
        </p:nvPicPr>
        <p:blipFill>
          <a:blip r:embed="rId5"/>
          <a:stretch>
            <a:fillRect/>
          </a:stretch>
        </p:blipFill>
        <p:spPr>
          <a:xfrm>
            <a:off x="1394976" y="4169879"/>
            <a:ext cx="9580952" cy="1457143"/>
          </a:xfrm>
          <a:prstGeom prst="rect">
            <a:avLst/>
          </a:prstGeom>
        </p:spPr>
      </p:pic>
    </p:spTree>
    <p:extLst>
      <p:ext uri="{BB962C8B-B14F-4D97-AF65-F5344CB8AC3E}">
        <p14:creationId xmlns:p14="http://schemas.microsoft.com/office/powerpoint/2010/main" val="1141213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pic1.zhimg.com/50/v2-5964f6dff6dbbd435336cde9e5dfc988_hd.jpg">
            <a:extLst>
              <a:ext uri="{FF2B5EF4-FFF2-40B4-BE49-F238E27FC236}">
                <a16:creationId xmlns:a16="http://schemas.microsoft.com/office/drawing/2014/main" id="{6FA04940-1FFD-4C7D-9554-31BA4F5D3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25" y="1659836"/>
            <a:ext cx="10155298" cy="3991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827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0CA4FA5-4CD9-42EA-B548-EBBD888D7481}"/>
              </a:ext>
            </a:extLst>
          </p:cNvPr>
          <p:cNvPicPr>
            <a:picLocks noChangeAspect="1"/>
          </p:cNvPicPr>
          <p:nvPr/>
        </p:nvPicPr>
        <p:blipFill>
          <a:blip r:embed="rId3"/>
          <a:stretch>
            <a:fillRect/>
          </a:stretch>
        </p:blipFill>
        <p:spPr>
          <a:xfrm>
            <a:off x="0" y="116056"/>
            <a:ext cx="12192000" cy="6625887"/>
          </a:xfrm>
          <a:prstGeom prst="rect">
            <a:avLst/>
          </a:prstGeom>
        </p:spPr>
      </p:pic>
    </p:spTree>
    <p:extLst>
      <p:ext uri="{BB962C8B-B14F-4D97-AF65-F5344CB8AC3E}">
        <p14:creationId xmlns:p14="http://schemas.microsoft.com/office/powerpoint/2010/main" val="2769596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6F0A4C2-9339-4B68-82B4-D2AB60E4B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461962"/>
            <a:ext cx="10287000" cy="5934075"/>
          </a:xfrm>
          <a:prstGeom prst="rect">
            <a:avLst/>
          </a:prstGeom>
        </p:spPr>
      </p:pic>
    </p:spTree>
    <p:extLst>
      <p:ext uri="{BB962C8B-B14F-4D97-AF65-F5344CB8AC3E}">
        <p14:creationId xmlns:p14="http://schemas.microsoft.com/office/powerpoint/2010/main" val="3240877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09FDC10-7CA4-43AB-8730-98A8DCC7E59A}"/>
              </a:ext>
            </a:extLst>
          </p:cNvPr>
          <p:cNvPicPr>
            <a:picLocks noChangeAspect="1"/>
          </p:cNvPicPr>
          <p:nvPr/>
        </p:nvPicPr>
        <p:blipFill>
          <a:blip r:embed="rId2"/>
          <a:stretch>
            <a:fillRect/>
          </a:stretch>
        </p:blipFill>
        <p:spPr>
          <a:xfrm>
            <a:off x="0" y="409817"/>
            <a:ext cx="12192000" cy="6038365"/>
          </a:xfrm>
          <a:prstGeom prst="rect">
            <a:avLst/>
          </a:prstGeom>
        </p:spPr>
      </p:pic>
      <p:pic>
        <p:nvPicPr>
          <p:cNvPr id="7" name="图片 6">
            <a:extLst>
              <a:ext uri="{FF2B5EF4-FFF2-40B4-BE49-F238E27FC236}">
                <a16:creationId xmlns:a16="http://schemas.microsoft.com/office/drawing/2014/main" id="{2A08253E-015D-4B42-B7E5-7A3749CE7848}"/>
              </a:ext>
            </a:extLst>
          </p:cNvPr>
          <p:cNvPicPr>
            <a:picLocks noChangeAspect="1"/>
          </p:cNvPicPr>
          <p:nvPr/>
        </p:nvPicPr>
        <p:blipFill>
          <a:blip r:embed="rId3"/>
          <a:stretch>
            <a:fillRect/>
          </a:stretch>
        </p:blipFill>
        <p:spPr>
          <a:xfrm>
            <a:off x="0" y="1445567"/>
            <a:ext cx="12192000" cy="3966865"/>
          </a:xfrm>
          <a:prstGeom prst="rect">
            <a:avLst/>
          </a:prstGeom>
        </p:spPr>
      </p:pic>
    </p:spTree>
    <p:extLst>
      <p:ext uri="{BB962C8B-B14F-4D97-AF65-F5344CB8AC3E}">
        <p14:creationId xmlns:p14="http://schemas.microsoft.com/office/powerpoint/2010/main" val="25898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28A934D-9120-4949-A873-03D6CA062902}"/>
              </a:ext>
            </a:extLst>
          </p:cNvPr>
          <p:cNvPicPr>
            <a:picLocks noChangeAspect="1"/>
          </p:cNvPicPr>
          <p:nvPr/>
        </p:nvPicPr>
        <p:blipFill>
          <a:blip r:embed="rId2"/>
          <a:stretch>
            <a:fillRect/>
          </a:stretch>
        </p:blipFill>
        <p:spPr>
          <a:xfrm>
            <a:off x="294138" y="564740"/>
            <a:ext cx="8323809" cy="4476190"/>
          </a:xfrm>
          <a:prstGeom prst="rect">
            <a:avLst/>
          </a:prstGeom>
        </p:spPr>
      </p:pic>
      <p:pic>
        <p:nvPicPr>
          <p:cNvPr id="5" name="图片 4">
            <a:extLst>
              <a:ext uri="{FF2B5EF4-FFF2-40B4-BE49-F238E27FC236}">
                <a16:creationId xmlns:a16="http://schemas.microsoft.com/office/drawing/2014/main" id="{3EF62503-E6DC-44AF-B381-7CB2E30AC063}"/>
              </a:ext>
            </a:extLst>
          </p:cNvPr>
          <p:cNvPicPr>
            <a:picLocks noChangeAspect="1"/>
          </p:cNvPicPr>
          <p:nvPr/>
        </p:nvPicPr>
        <p:blipFill>
          <a:blip r:embed="rId3"/>
          <a:stretch>
            <a:fillRect/>
          </a:stretch>
        </p:blipFill>
        <p:spPr>
          <a:xfrm>
            <a:off x="0" y="2357600"/>
            <a:ext cx="11990476" cy="2600000"/>
          </a:xfrm>
          <a:prstGeom prst="rect">
            <a:avLst/>
          </a:prstGeom>
        </p:spPr>
      </p:pic>
    </p:spTree>
    <p:extLst>
      <p:ext uri="{BB962C8B-B14F-4D97-AF65-F5344CB8AC3E}">
        <p14:creationId xmlns:p14="http://schemas.microsoft.com/office/powerpoint/2010/main" val="369687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FB48473-A63F-46FA-95DE-9525FCF6852E}"/>
              </a:ext>
            </a:extLst>
          </p:cNvPr>
          <p:cNvSpPr txBox="1"/>
          <p:nvPr/>
        </p:nvSpPr>
        <p:spPr>
          <a:xfrm>
            <a:off x="785192" y="437321"/>
            <a:ext cx="3886200" cy="646331"/>
          </a:xfrm>
          <a:prstGeom prst="rect">
            <a:avLst/>
          </a:prstGeom>
          <a:noFill/>
        </p:spPr>
        <p:txBody>
          <a:bodyPr wrap="square" rtlCol="0">
            <a:spAutoFit/>
          </a:bodyPr>
          <a:lstStyle/>
          <a:p>
            <a:r>
              <a:rPr lang="zh-CN" altLang="en-US" sz="3600" dirty="0"/>
              <a:t>参考文献</a:t>
            </a:r>
          </a:p>
        </p:txBody>
      </p:sp>
      <p:sp>
        <p:nvSpPr>
          <p:cNvPr id="5" name="矩形 4">
            <a:extLst>
              <a:ext uri="{FF2B5EF4-FFF2-40B4-BE49-F238E27FC236}">
                <a16:creationId xmlns:a16="http://schemas.microsoft.com/office/drawing/2014/main" id="{114042F3-4898-4A0B-9A1C-2F9D4A7680E6}"/>
              </a:ext>
            </a:extLst>
          </p:cNvPr>
          <p:cNvSpPr/>
          <p:nvPr/>
        </p:nvSpPr>
        <p:spPr>
          <a:xfrm>
            <a:off x="785191" y="1446000"/>
            <a:ext cx="10614991" cy="369332"/>
          </a:xfrm>
          <a:prstGeom prst="rect">
            <a:avLst/>
          </a:prstGeom>
        </p:spPr>
        <p:txBody>
          <a:bodyPr wrap="square">
            <a:spAutoFit/>
          </a:bodyPr>
          <a:lstStyle/>
          <a:p>
            <a:r>
              <a:rPr lang="en-US" altLang="zh-CN" dirty="0"/>
              <a:t>R-CNN: </a:t>
            </a:r>
            <a:r>
              <a:rPr lang="zh-CN" altLang="en-US" dirty="0"/>
              <a:t>Rich feature hierarchies for accurate object detection and semantic segmentation Tech report</a:t>
            </a:r>
          </a:p>
        </p:txBody>
      </p:sp>
      <p:sp>
        <p:nvSpPr>
          <p:cNvPr id="6" name="矩形 5">
            <a:extLst>
              <a:ext uri="{FF2B5EF4-FFF2-40B4-BE49-F238E27FC236}">
                <a16:creationId xmlns:a16="http://schemas.microsoft.com/office/drawing/2014/main" id="{AAC16498-941D-47AC-9387-CCC40C55335D}"/>
              </a:ext>
            </a:extLst>
          </p:cNvPr>
          <p:cNvSpPr/>
          <p:nvPr/>
        </p:nvSpPr>
        <p:spPr>
          <a:xfrm>
            <a:off x="785191" y="1996332"/>
            <a:ext cx="1229054" cy="369332"/>
          </a:xfrm>
          <a:prstGeom prst="rect">
            <a:avLst/>
          </a:prstGeom>
        </p:spPr>
        <p:txBody>
          <a:bodyPr wrap="none">
            <a:spAutoFit/>
          </a:bodyPr>
          <a:lstStyle/>
          <a:p>
            <a:r>
              <a:rPr lang="en-US" altLang="zh-CN" dirty="0">
                <a:latin typeface="NimbusRomNo9L-Medi"/>
              </a:rPr>
              <a:t>Fast R-CNN</a:t>
            </a:r>
            <a:endParaRPr lang="zh-CN" altLang="en-US" dirty="0"/>
          </a:p>
        </p:txBody>
      </p:sp>
      <p:sp>
        <p:nvSpPr>
          <p:cNvPr id="7" name="矩形 6">
            <a:extLst>
              <a:ext uri="{FF2B5EF4-FFF2-40B4-BE49-F238E27FC236}">
                <a16:creationId xmlns:a16="http://schemas.microsoft.com/office/drawing/2014/main" id="{A0FCAC11-C18B-4C98-8B5D-63AC07D7BB19}"/>
              </a:ext>
            </a:extLst>
          </p:cNvPr>
          <p:cNvSpPr/>
          <p:nvPr/>
        </p:nvSpPr>
        <p:spPr>
          <a:xfrm>
            <a:off x="785191" y="2635679"/>
            <a:ext cx="9362660" cy="369332"/>
          </a:xfrm>
          <a:prstGeom prst="rect">
            <a:avLst/>
          </a:prstGeom>
        </p:spPr>
        <p:txBody>
          <a:bodyPr wrap="square">
            <a:spAutoFit/>
          </a:bodyPr>
          <a:lstStyle/>
          <a:p>
            <a:r>
              <a:rPr lang="zh-CN" altLang="en-US" dirty="0"/>
              <a:t>Faster R-CNN: Towards Real-Time Object Detection with Region Proposal Networks</a:t>
            </a:r>
          </a:p>
        </p:txBody>
      </p:sp>
      <p:sp>
        <p:nvSpPr>
          <p:cNvPr id="8" name="矩形 7">
            <a:extLst>
              <a:ext uri="{FF2B5EF4-FFF2-40B4-BE49-F238E27FC236}">
                <a16:creationId xmlns:a16="http://schemas.microsoft.com/office/drawing/2014/main" id="{BAAB87E2-84F0-47DF-B2E1-2A60C8744E68}"/>
              </a:ext>
            </a:extLst>
          </p:cNvPr>
          <p:cNvSpPr/>
          <p:nvPr/>
        </p:nvSpPr>
        <p:spPr>
          <a:xfrm>
            <a:off x="785191" y="3275026"/>
            <a:ext cx="5480026" cy="369332"/>
          </a:xfrm>
          <a:prstGeom prst="rect">
            <a:avLst/>
          </a:prstGeom>
        </p:spPr>
        <p:txBody>
          <a:bodyPr wrap="none">
            <a:spAutoFit/>
          </a:bodyPr>
          <a:lstStyle/>
          <a:p>
            <a:r>
              <a:rPr lang="zh-CN" altLang="en-US" dirty="0"/>
              <a:t>You Only Look Once:Unified, Real-Time Object Detection</a:t>
            </a:r>
          </a:p>
        </p:txBody>
      </p:sp>
      <p:sp>
        <p:nvSpPr>
          <p:cNvPr id="9" name="矩形 8">
            <a:extLst>
              <a:ext uri="{FF2B5EF4-FFF2-40B4-BE49-F238E27FC236}">
                <a16:creationId xmlns:a16="http://schemas.microsoft.com/office/drawing/2014/main" id="{9B571AAA-F5A6-464F-BC29-098CDFE8B3C6}"/>
              </a:ext>
            </a:extLst>
          </p:cNvPr>
          <p:cNvSpPr/>
          <p:nvPr/>
        </p:nvSpPr>
        <p:spPr>
          <a:xfrm>
            <a:off x="785191" y="3914373"/>
            <a:ext cx="3461973" cy="369332"/>
          </a:xfrm>
          <a:prstGeom prst="rect">
            <a:avLst/>
          </a:prstGeom>
        </p:spPr>
        <p:txBody>
          <a:bodyPr wrap="none">
            <a:spAutoFit/>
          </a:bodyPr>
          <a:lstStyle/>
          <a:p>
            <a:r>
              <a:rPr lang="en-US" altLang="zh-CN" dirty="0">
                <a:latin typeface="NimbusRomNo9L-Medi"/>
              </a:rPr>
              <a:t>SSD: Single Shot </a:t>
            </a:r>
            <a:r>
              <a:rPr lang="en-US" altLang="zh-CN" dirty="0" err="1">
                <a:latin typeface="NimbusRomNo9L-Medi"/>
              </a:rPr>
              <a:t>MultiBox</a:t>
            </a:r>
            <a:r>
              <a:rPr lang="en-US" altLang="zh-CN" dirty="0">
                <a:latin typeface="NimbusRomNo9L-Medi"/>
              </a:rPr>
              <a:t> Detector</a:t>
            </a:r>
            <a:endParaRPr lang="zh-CN" altLang="en-US" dirty="0"/>
          </a:p>
        </p:txBody>
      </p:sp>
    </p:spTree>
    <p:extLst>
      <p:ext uri="{BB962C8B-B14F-4D97-AF65-F5344CB8AC3E}">
        <p14:creationId xmlns:p14="http://schemas.microsoft.com/office/powerpoint/2010/main" val="140274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DEC9C5-6A70-4C9F-9112-550309305E11}"/>
              </a:ext>
            </a:extLst>
          </p:cNvPr>
          <p:cNvPicPr>
            <a:picLocks noChangeAspect="1"/>
          </p:cNvPicPr>
          <p:nvPr/>
        </p:nvPicPr>
        <p:blipFill>
          <a:blip r:embed="rId2"/>
          <a:stretch>
            <a:fillRect/>
          </a:stretch>
        </p:blipFill>
        <p:spPr>
          <a:xfrm>
            <a:off x="1061120" y="0"/>
            <a:ext cx="10069759" cy="6858000"/>
          </a:xfrm>
          <a:prstGeom prst="rect">
            <a:avLst/>
          </a:prstGeom>
        </p:spPr>
      </p:pic>
    </p:spTree>
    <p:extLst>
      <p:ext uri="{BB962C8B-B14F-4D97-AF65-F5344CB8AC3E}">
        <p14:creationId xmlns:p14="http://schemas.microsoft.com/office/powerpoint/2010/main" val="1410457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695EE57-6B64-4EEB-9D8C-448058BEF203}"/>
              </a:ext>
            </a:extLst>
          </p:cNvPr>
          <p:cNvPicPr>
            <a:picLocks noChangeAspect="1"/>
          </p:cNvPicPr>
          <p:nvPr/>
        </p:nvPicPr>
        <p:blipFill>
          <a:blip r:embed="rId2"/>
          <a:stretch>
            <a:fillRect/>
          </a:stretch>
        </p:blipFill>
        <p:spPr>
          <a:xfrm>
            <a:off x="1055151" y="0"/>
            <a:ext cx="10081697" cy="6858000"/>
          </a:xfrm>
          <a:prstGeom prst="rect">
            <a:avLst/>
          </a:prstGeom>
        </p:spPr>
      </p:pic>
    </p:spTree>
    <p:extLst>
      <p:ext uri="{BB962C8B-B14F-4D97-AF65-F5344CB8AC3E}">
        <p14:creationId xmlns:p14="http://schemas.microsoft.com/office/powerpoint/2010/main" val="161330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C0044F-255E-45B8-8423-D150F05A3CAD}"/>
              </a:ext>
            </a:extLst>
          </p:cNvPr>
          <p:cNvPicPr>
            <a:picLocks noChangeAspect="1"/>
          </p:cNvPicPr>
          <p:nvPr/>
        </p:nvPicPr>
        <p:blipFill>
          <a:blip r:embed="rId2"/>
          <a:stretch>
            <a:fillRect/>
          </a:stretch>
        </p:blipFill>
        <p:spPr>
          <a:xfrm>
            <a:off x="81714" y="76619"/>
            <a:ext cx="12028571" cy="6704762"/>
          </a:xfrm>
          <a:prstGeom prst="rect">
            <a:avLst/>
          </a:prstGeom>
        </p:spPr>
      </p:pic>
    </p:spTree>
    <p:extLst>
      <p:ext uri="{BB962C8B-B14F-4D97-AF65-F5344CB8AC3E}">
        <p14:creationId xmlns:p14="http://schemas.microsoft.com/office/powerpoint/2010/main" val="128644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23ACE14-7221-459D-A701-420708B61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774" y="1259089"/>
            <a:ext cx="5507876" cy="4527475"/>
          </a:xfrm>
          <a:prstGeom prst="rect">
            <a:avLst/>
          </a:prstGeom>
        </p:spPr>
      </p:pic>
      <p:pic>
        <p:nvPicPr>
          <p:cNvPr id="6" name="图片 5">
            <a:extLst>
              <a:ext uri="{FF2B5EF4-FFF2-40B4-BE49-F238E27FC236}">
                <a16:creationId xmlns:a16="http://schemas.microsoft.com/office/drawing/2014/main" id="{5701EF24-CF09-4D30-AE0B-734EF8EE3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4310" y="1262932"/>
            <a:ext cx="6009386" cy="4783471"/>
          </a:xfrm>
          <a:prstGeom prst="rect">
            <a:avLst/>
          </a:prstGeom>
        </p:spPr>
      </p:pic>
      <p:sp>
        <p:nvSpPr>
          <p:cNvPr id="7" name="矩形: 圆角 6">
            <a:extLst>
              <a:ext uri="{FF2B5EF4-FFF2-40B4-BE49-F238E27FC236}">
                <a16:creationId xmlns:a16="http://schemas.microsoft.com/office/drawing/2014/main" id="{8A4FE0BB-AA0E-4344-B301-4D3681E06415}"/>
              </a:ext>
            </a:extLst>
          </p:cNvPr>
          <p:cNvSpPr/>
          <p:nvPr/>
        </p:nvSpPr>
        <p:spPr>
          <a:xfrm>
            <a:off x="600177" y="1989558"/>
            <a:ext cx="1082179"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err="1"/>
              <a:t>AlexNet</a:t>
            </a:r>
            <a:endParaRPr lang="zh-CN" altLang="en-US" dirty="0"/>
          </a:p>
        </p:txBody>
      </p:sp>
      <p:sp>
        <p:nvSpPr>
          <p:cNvPr id="8" name="矩形: 圆角 7">
            <a:extLst>
              <a:ext uri="{FF2B5EF4-FFF2-40B4-BE49-F238E27FC236}">
                <a16:creationId xmlns:a16="http://schemas.microsoft.com/office/drawing/2014/main" id="{6B67A220-3ED5-4B4C-8242-CAC1F3952BF9}"/>
              </a:ext>
            </a:extLst>
          </p:cNvPr>
          <p:cNvSpPr/>
          <p:nvPr/>
        </p:nvSpPr>
        <p:spPr>
          <a:xfrm>
            <a:off x="600176" y="2547001"/>
            <a:ext cx="1082179"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VGG</a:t>
            </a:r>
            <a:endParaRPr lang="zh-CN" altLang="en-US" dirty="0"/>
          </a:p>
        </p:txBody>
      </p:sp>
      <p:sp>
        <p:nvSpPr>
          <p:cNvPr id="9" name="矩形: 圆角 8">
            <a:extLst>
              <a:ext uri="{FF2B5EF4-FFF2-40B4-BE49-F238E27FC236}">
                <a16:creationId xmlns:a16="http://schemas.microsoft.com/office/drawing/2014/main" id="{4A23C3FE-F347-46D0-A202-0655DA212DA5}"/>
              </a:ext>
            </a:extLst>
          </p:cNvPr>
          <p:cNvSpPr/>
          <p:nvPr/>
        </p:nvSpPr>
        <p:spPr>
          <a:xfrm>
            <a:off x="600176" y="3104444"/>
            <a:ext cx="1107347"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Inception</a:t>
            </a:r>
            <a:endParaRPr lang="zh-CN" altLang="en-US" dirty="0"/>
          </a:p>
        </p:txBody>
      </p:sp>
      <p:sp>
        <p:nvSpPr>
          <p:cNvPr id="10" name="矩形: 圆角 9">
            <a:extLst>
              <a:ext uri="{FF2B5EF4-FFF2-40B4-BE49-F238E27FC236}">
                <a16:creationId xmlns:a16="http://schemas.microsoft.com/office/drawing/2014/main" id="{AC40B2FD-8C3B-4719-B29D-3C1E36B0C306}"/>
              </a:ext>
            </a:extLst>
          </p:cNvPr>
          <p:cNvSpPr/>
          <p:nvPr/>
        </p:nvSpPr>
        <p:spPr>
          <a:xfrm>
            <a:off x="625344" y="3707601"/>
            <a:ext cx="1082179"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err="1"/>
              <a:t>ResNet</a:t>
            </a:r>
            <a:endParaRPr lang="zh-CN" altLang="en-US" dirty="0"/>
          </a:p>
        </p:txBody>
      </p:sp>
      <p:sp>
        <p:nvSpPr>
          <p:cNvPr id="11" name="矩形: 圆角 10">
            <a:extLst>
              <a:ext uri="{FF2B5EF4-FFF2-40B4-BE49-F238E27FC236}">
                <a16:creationId xmlns:a16="http://schemas.microsoft.com/office/drawing/2014/main" id="{B13CD386-6E39-49C0-8580-55BB5F4E67DF}"/>
              </a:ext>
            </a:extLst>
          </p:cNvPr>
          <p:cNvSpPr/>
          <p:nvPr/>
        </p:nvSpPr>
        <p:spPr>
          <a:xfrm>
            <a:off x="625344" y="4310758"/>
            <a:ext cx="1149291" cy="3691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err="1"/>
              <a:t>DenseNet</a:t>
            </a:r>
            <a:endParaRPr lang="zh-CN" altLang="en-US" dirty="0"/>
          </a:p>
        </p:txBody>
      </p:sp>
      <p:cxnSp>
        <p:nvCxnSpPr>
          <p:cNvPr id="12" name="直接箭头连接符 11">
            <a:extLst>
              <a:ext uri="{FF2B5EF4-FFF2-40B4-BE49-F238E27FC236}">
                <a16:creationId xmlns:a16="http://schemas.microsoft.com/office/drawing/2014/main" id="{785BD251-020F-44DF-887B-20E13FD1DC43}"/>
              </a:ext>
            </a:extLst>
          </p:cNvPr>
          <p:cNvCxnSpPr/>
          <p:nvPr/>
        </p:nvCxnSpPr>
        <p:spPr>
          <a:xfrm>
            <a:off x="2630312" y="2056670"/>
            <a:ext cx="0" cy="31878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矩形 12">
            <a:extLst>
              <a:ext uri="{FF2B5EF4-FFF2-40B4-BE49-F238E27FC236}">
                <a16:creationId xmlns:a16="http://schemas.microsoft.com/office/drawing/2014/main" id="{677C2CAF-774D-4C69-B0CB-315C24054E40}"/>
              </a:ext>
            </a:extLst>
          </p:cNvPr>
          <p:cNvSpPr/>
          <p:nvPr/>
        </p:nvSpPr>
        <p:spPr>
          <a:xfrm>
            <a:off x="2076314" y="3052862"/>
            <a:ext cx="1107996" cy="369332"/>
          </a:xfrm>
          <a:prstGeom prst="rect">
            <a:avLst/>
          </a:prstGeom>
        </p:spPr>
        <p:txBody>
          <a:bodyPr wrap="none">
            <a:spAutoFit/>
          </a:bodyPr>
          <a:lstStyle/>
          <a:p>
            <a:r>
              <a:rPr lang="zh-CN" altLang="en-US" dirty="0"/>
              <a:t>计算效率</a:t>
            </a:r>
          </a:p>
        </p:txBody>
      </p:sp>
      <p:sp>
        <p:nvSpPr>
          <p:cNvPr id="14" name="矩形 13">
            <a:extLst>
              <a:ext uri="{FF2B5EF4-FFF2-40B4-BE49-F238E27FC236}">
                <a16:creationId xmlns:a16="http://schemas.microsoft.com/office/drawing/2014/main" id="{150563FD-0911-4D2D-88B8-1B541499AA67}"/>
              </a:ext>
            </a:extLst>
          </p:cNvPr>
          <p:cNvSpPr/>
          <p:nvPr/>
        </p:nvSpPr>
        <p:spPr>
          <a:xfrm>
            <a:off x="2076314" y="3522827"/>
            <a:ext cx="1107996" cy="369332"/>
          </a:xfrm>
          <a:prstGeom prst="rect">
            <a:avLst/>
          </a:prstGeom>
        </p:spPr>
        <p:txBody>
          <a:bodyPr wrap="none">
            <a:spAutoFit/>
          </a:bodyPr>
          <a:lstStyle/>
          <a:p>
            <a:r>
              <a:rPr lang="zh-CN" altLang="en-US" dirty="0"/>
              <a:t>模型精度</a:t>
            </a:r>
          </a:p>
        </p:txBody>
      </p:sp>
      <p:sp>
        <p:nvSpPr>
          <p:cNvPr id="15" name="文本框 14">
            <a:extLst>
              <a:ext uri="{FF2B5EF4-FFF2-40B4-BE49-F238E27FC236}">
                <a16:creationId xmlns:a16="http://schemas.microsoft.com/office/drawing/2014/main" id="{D3762339-53B9-45F6-8D35-3A13A2EFB14B}"/>
              </a:ext>
            </a:extLst>
          </p:cNvPr>
          <p:cNvSpPr txBox="1"/>
          <p:nvPr/>
        </p:nvSpPr>
        <p:spPr>
          <a:xfrm>
            <a:off x="745435" y="586409"/>
            <a:ext cx="4591878" cy="830997"/>
          </a:xfrm>
          <a:prstGeom prst="rect">
            <a:avLst/>
          </a:prstGeom>
          <a:noFill/>
        </p:spPr>
        <p:txBody>
          <a:bodyPr wrap="square" rtlCol="0">
            <a:spAutoFit/>
          </a:bodyPr>
          <a:lstStyle/>
          <a:p>
            <a:r>
              <a:rPr lang="zh-CN" altLang="en-US" sz="4800" dirty="0"/>
              <a:t>分类模型</a:t>
            </a:r>
          </a:p>
        </p:txBody>
      </p:sp>
    </p:spTree>
    <p:extLst>
      <p:ext uri="{BB962C8B-B14F-4D97-AF65-F5344CB8AC3E}">
        <p14:creationId xmlns:p14="http://schemas.microsoft.com/office/powerpoint/2010/main" val="64295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p:bldP spid="1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11536</TotalTime>
  <Words>1628</Words>
  <Application>Microsoft Office PowerPoint</Application>
  <PresentationFormat>宽屏</PresentationFormat>
  <Paragraphs>190</Paragraphs>
  <Slides>58</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58</vt:i4>
      </vt:variant>
    </vt:vector>
  </HeadingPairs>
  <TitlesOfParts>
    <vt:vector size="66" baseType="lpstr">
      <vt:lpstr>-apple-system</vt:lpstr>
      <vt:lpstr>NimbusRomNo9L-Medi</vt:lpstr>
      <vt:lpstr>等线</vt:lpstr>
      <vt:lpstr>宋体</vt:lpstr>
      <vt:lpstr>Arial</vt:lpstr>
      <vt:lpstr>Calibri</vt:lpstr>
      <vt:lpstr>Calibri Light</vt:lpstr>
      <vt:lpstr>Office 主题</vt:lpstr>
      <vt:lpstr>深度学习应用之目标检测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目标检测算法</dc:title>
  <dc:creator>yaozzhou(周耀)</dc:creator>
  <cp:lastModifiedBy>yaozzhou(周耀)</cp:lastModifiedBy>
  <cp:revision>229</cp:revision>
  <dcterms:created xsi:type="dcterms:W3CDTF">2015-05-05T08:02:14Z</dcterms:created>
  <dcterms:modified xsi:type="dcterms:W3CDTF">2018-06-14T07:46:07Z</dcterms:modified>
</cp:coreProperties>
</file>